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1.bin" ContentType="application/vnd.openxmlformats-officedocument.oleObject"/>
  <Override PartName="/ppt/notesSlides/notesSlide28.xml" ContentType="application/vnd.openxmlformats-officedocument.presentationml.notesSlide+xml"/>
  <Override PartName="/ppt/embeddings/oleObject2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3.bin" ContentType="application/vnd.openxmlformats-officedocument.oleObject"/>
  <Override PartName="/ppt/notesSlides/notesSlide34.xml" ContentType="application/vnd.openxmlformats-officedocument.presentationml.notesSlide+xml"/>
  <Override PartName="/ppt/embeddings/oleObject4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5.bin" ContentType="application/vnd.openxmlformats-officedocument.oleObject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embeddings/oleObject6.bin" ContentType="application/vnd.openxmlformats-officedocument.oleObject"/>
  <Override PartName="/ppt/notesSlides/notesSlide65.xml" ContentType="application/vnd.openxmlformats-officedocument.presentationml.notesSlide+xml"/>
  <Override PartName="/ppt/embeddings/oleObject7.bin" ContentType="application/vnd.openxmlformats-officedocument.oleObject"/>
  <Override PartName="/ppt/notesSlides/notesSlide66.xml" ContentType="application/vnd.openxmlformats-officedocument.presentationml.notesSlide+xml"/>
  <Override PartName="/ppt/embeddings/oleObject8.bin" ContentType="application/vnd.openxmlformats-officedocument.oleObject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85"/>
  </p:notesMasterIdLst>
  <p:handoutMasterIdLst>
    <p:handoutMasterId r:id="rId86"/>
  </p:handoutMasterIdLst>
  <p:sldIdLst>
    <p:sldId id="256" r:id="rId2"/>
    <p:sldId id="257" r:id="rId3"/>
    <p:sldId id="442" r:id="rId4"/>
    <p:sldId id="443" r:id="rId5"/>
    <p:sldId id="445" r:id="rId6"/>
    <p:sldId id="468" r:id="rId7"/>
    <p:sldId id="446" r:id="rId8"/>
    <p:sldId id="447" r:id="rId9"/>
    <p:sldId id="448" r:id="rId10"/>
    <p:sldId id="449" r:id="rId11"/>
    <p:sldId id="450" r:id="rId12"/>
    <p:sldId id="451" r:id="rId13"/>
    <p:sldId id="453" r:id="rId14"/>
    <p:sldId id="454" r:id="rId15"/>
    <p:sldId id="455" r:id="rId16"/>
    <p:sldId id="469" r:id="rId17"/>
    <p:sldId id="456" r:id="rId18"/>
    <p:sldId id="291" r:id="rId19"/>
    <p:sldId id="457" r:id="rId20"/>
    <p:sldId id="460" r:id="rId21"/>
    <p:sldId id="461" r:id="rId22"/>
    <p:sldId id="434" r:id="rId23"/>
    <p:sldId id="437" r:id="rId24"/>
    <p:sldId id="462" r:id="rId25"/>
    <p:sldId id="357" r:id="rId26"/>
    <p:sldId id="358" r:id="rId27"/>
    <p:sldId id="416" r:id="rId28"/>
    <p:sldId id="438" r:id="rId29"/>
    <p:sldId id="359" r:id="rId30"/>
    <p:sldId id="360" r:id="rId31"/>
    <p:sldId id="365" r:id="rId32"/>
    <p:sldId id="361" r:id="rId33"/>
    <p:sldId id="429" r:id="rId34"/>
    <p:sldId id="362" r:id="rId35"/>
    <p:sldId id="363" r:id="rId36"/>
    <p:sldId id="364" r:id="rId37"/>
    <p:sldId id="397" r:id="rId38"/>
    <p:sldId id="386" r:id="rId39"/>
    <p:sldId id="366" r:id="rId40"/>
    <p:sldId id="368" r:id="rId41"/>
    <p:sldId id="371" r:id="rId42"/>
    <p:sldId id="387" r:id="rId43"/>
    <p:sldId id="463" r:id="rId44"/>
    <p:sldId id="407" r:id="rId45"/>
    <p:sldId id="430" r:id="rId46"/>
    <p:sldId id="408" r:id="rId47"/>
    <p:sldId id="409" r:id="rId48"/>
    <p:sldId id="410" r:id="rId49"/>
    <p:sldId id="401" r:id="rId50"/>
    <p:sldId id="458" r:id="rId51"/>
    <p:sldId id="402" r:id="rId52"/>
    <p:sldId id="433" r:id="rId53"/>
    <p:sldId id="413" r:id="rId54"/>
    <p:sldId id="414" r:id="rId55"/>
    <p:sldId id="404" r:id="rId56"/>
    <p:sldId id="405" r:id="rId57"/>
    <p:sldId id="406" r:id="rId58"/>
    <p:sldId id="372" r:id="rId59"/>
    <p:sldId id="379" r:id="rId60"/>
    <p:sldId id="373" r:id="rId61"/>
    <p:sldId id="374" r:id="rId62"/>
    <p:sldId id="376" r:id="rId63"/>
    <p:sldId id="395" r:id="rId64"/>
    <p:sldId id="440" r:id="rId65"/>
    <p:sldId id="377" r:id="rId66"/>
    <p:sldId id="384" r:id="rId67"/>
    <p:sldId id="378" r:id="rId68"/>
    <p:sldId id="431" r:id="rId69"/>
    <p:sldId id="467" r:id="rId70"/>
    <p:sldId id="380" r:id="rId71"/>
    <p:sldId id="382" r:id="rId72"/>
    <p:sldId id="389" r:id="rId73"/>
    <p:sldId id="464" r:id="rId74"/>
    <p:sldId id="465" r:id="rId75"/>
    <p:sldId id="466" r:id="rId76"/>
    <p:sldId id="424" r:id="rId77"/>
    <p:sldId id="425" r:id="rId78"/>
    <p:sldId id="426" r:id="rId79"/>
    <p:sldId id="427" r:id="rId80"/>
    <p:sldId id="428" r:id="rId81"/>
    <p:sldId id="390" r:id="rId82"/>
    <p:sldId id="459" r:id="rId83"/>
    <p:sldId id="388" r:id="rId8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3CC"/>
    <a:srgbClr val="3366FF"/>
    <a:srgbClr val="0000FF"/>
    <a:srgbClr val="FFFF66"/>
    <a:srgbClr val="00FFFF"/>
    <a:srgbClr val="EAAEFF"/>
    <a:srgbClr val="00DBDE"/>
    <a:srgbClr val="FFD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04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interSettings" Target="printerSettings/printerSettings1.bin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27855E-B5E2-354F-A5EB-9CEF0B32E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66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0488"/>
            <a:ext cx="69373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000750" y="90488"/>
            <a:ext cx="8572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5786438"/>
            <a:ext cx="2643188" cy="1227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9363"/>
            <a:ext cx="65087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96050" y="8869363"/>
            <a:ext cx="3619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fld id="{9E1BC416-C712-AC44-8989-0B46E10CD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10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EB5CE32-1EA8-FD4B-9490-2803F9BBE29F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D30469C9-3847-074C-9EE6-AB1AC2F7CDF8}" type="slidenum">
              <a:rPr lang="en-US" sz="1200" b="0"/>
              <a:pPr/>
              <a:t>10</a:t>
            </a:fld>
            <a:endParaRPr lang="en-US" sz="1200" b="0"/>
          </a:p>
        </p:txBody>
      </p:sp>
      <p:sp>
        <p:nvSpPr>
          <p:cNvPr id="34819" name="Rectangle 2"/>
          <p:cNvSpPr>
            <a:spLocks noChangeArrowheads="1"/>
          </p:cNvSpPr>
          <p:nvPr>
            <p:ph type="sldImg"/>
          </p:nvPr>
        </p:nvSpPr>
        <p:spPr>
          <a:xfrm>
            <a:off x="1135063" y="676275"/>
            <a:ext cx="4605337" cy="345440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ChangeArrowheads="1"/>
          </p:cNvSpPr>
          <p:nvPr>
            <p:ph type="body" idx="1"/>
          </p:nvPr>
        </p:nvSpPr>
        <p:spPr>
          <a:xfrm>
            <a:off x="896938" y="4356100"/>
            <a:ext cx="5080000" cy="41290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r>
              <a:rPr lang="en-US">
                <a:ea typeface="ヒラギノ角ゴ Pro W3" charset="0"/>
                <a:cs typeface="ヒラギノ角ゴ Pro W3" charset="0"/>
              </a:rPr>
              <a:t>Example: By early 1600s, we several competing models of planetary motion, including those  of Ptolemy, Copernicus, and Kepler. Kepler</a:t>
            </a:r>
            <a:r>
              <a:rPr lang="ja-JP" altLang="en-US">
                <a:ea typeface="ヒラギノ角ゴ Pro W3" charset="0"/>
                <a:cs typeface="ヒラギノ角ゴ Pro W3" charset="0"/>
              </a:rPr>
              <a:t>’</a:t>
            </a:r>
            <a:r>
              <a:rPr lang="en-US">
                <a:ea typeface="ヒラギノ角ゴ Pro W3" charset="0"/>
                <a:cs typeface="ヒラギノ角ゴ Pro W3" charset="0"/>
              </a:rPr>
              <a:t>s gained acceptance because it worked the best. Also: in principle, we could make a geocentric model arbitrarily accurate with enough circles, but its lack of simplicity would still lead us to prefer Kepler</a:t>
            </a:r>
            <a:r>
              <a:rPr lang="ja-JP" altLang="en-US">
                <a:ea typeface="ヒラギノ角ゴ Pro W3" charset="0"/>
                <a:cs typeface="ヒラギノ角ゴ Pro W3" charset="0"/>
              </a:rPr>
              <a:t>’</a:t>
            </a:r>
            <a:r>
              <a:rPr lang="en-US">
                <a:ea typeface="ヒラギノ角ゴ Pro W3" charset="0"/>
                <a:cs typeface="ヒラギノ角ゴ Pro W3" charset="0"/>
              </a:rPr>
              <a:t>s model…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A078CCE-EA0D-9A4C-938B-8D363EEFC82C}" type="slidenum">
              <a:rPr lang="en-US" sz="1200" b="0"/>
              <a:pPr/>
              <a:t>11</a:t>
            </a:fld>
            <a:endParaRPr lang="en-US" sz="1200" b="0"/>
          </a:p>
        </p:txBody>
      </p:sp>
      <p:sp>
        <p:nvSpPr>
          <p:cNvPr id="36867" name="Rectangle 2"/>
          <p:cNvSpPr>
            <a:spLocks noChangeArrowheads="1"/>
          </p:cNvSpPr>
          <p:nvPr>
            <p:ph type="sldImg"/>
          </p:nvPr>
        </p:nvSpPr>
        <p:spPr>
          <a:xfrm>
            <a:off x="1135063" y="676275"/>
            <a:ext cx="4605337" cy="3454400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ChangeArrowheads="1"/>
          </p:cNvSpPr>
          <p:nvPr>
            <p:ph type="body" idx="1"/>
          </p:nvPr>
        </p:nvSpPr>
        <p:spPr>
          <a:xfrm>
            <a:off x="896938" y="4356100"/>
            <a:ext cx="5080000" cy="41290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r>
              <a:rPr lang="en-US">
                <a:ea typeface="ヒラギノ角ゴ Pro W3" charset="0"/>
                <a:cs typeface="ヒラギノ角ゴ Pro W3" charset="0"/>
              </a:rPr>
              <a:t>Example: each of the competing models offered predictions that were tested. Kepler</a:t>
            </a:r>
            <a:r>
              <a:rPr lang="ja-JP" altLang="en-US">
                <a:ea typeface="ヒラギノ角ゴ Pro W3" charset="0"/>
                <a:cs typeface="ヒラギノ角ゴ Pro W3" charset="0"/>
              </a:rPr>
              <a:t>’</a:t>
            </a:r>
            <a:r>
              <a:rPr lang="en-US">
                <a:ea typeface="ヒラギノ角ゴ Pro W3" charset="0"/>
                <a:cs typeface="ヒラギノ角ゴ Pro W3" charset="0"/>
              </a:rPr>
              <a:t>s model can still be tested. In fact, slight discrepancies found at later dates led to new discoveries, such as Einstein</a:t>
            </a:r>
            <a:r>
              <a:rPr lang="ja-JP" altLang="en-US">
                <a:ea typeface="ヒラギノ角ゴ Pro W3" charset="0"/>
                <a:cs typeface="ヒラギノ角ゴ Pro W3" charset="0"/>
              </a:rPr>
              <a:t>’</a:t>
            </a:r>
            <a:r>
              <a:rPr lang="en-US">
                <a:ea typeface="ヒラギノ角ゴ Pro W3" charset="0"/>
                <a:cs typeface="ヒラギノ角ゴ Pro W3" charset="0"/>
              </a:rPr>
              <a:t>s theories…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08D124C-5197-474F-A923-BAD3A8F28CF8}" type="slidenum">
              <a:rPr lang="en-US" sz="1200" b="0"/>
              <a:pPr/>
              <a:t>12</a:t>
            </a:fld>
            <a:endParaRPr lang="en-US" sz="1200" b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E24A696-BF39-DE41-9B6C-4E625AC38397}" type="slidenum">
              <a:rPr lang="en-US" sz="1200" b="0"/>
              <a:pPr/>
              <a:t>13</a:t>
            </a:fld>
            <a:endParaRPr lang="en-US" sz="1200" b="0"/>
          </a:p>
        </p:txBody>
      </p:sp>
      <p:sp>
        <p:nvSpPr>
          <p:cNvPr id="4096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B593EAD-ECCA-AE45-B8CE-F926BDAD183A}" type="slidenum">
              <a:rPr lang="en-US" sz="1200" b="0"/>
              <a:pPr/>
              <a:t>14</a:t>
            </a:fld>
            <a:endParaRPr lang="en-US" sz="1200" b="0"/>
          </a:p>
        </p:txBody>
      </p:sp>
      <p:sp>
        <p:nvSpPr>
          <p:cNvPr id="4301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1D14300-47DC-8644-B406-B6D36D57D8C5}" type="slidenum">
              <a:rPr lang="en-US" sz="1200" b="0"/>
              <a:pPr/>
              <a:t>15</a:t>
            </a:fld>
            <a:endParaRPr lang="en-US" sz="1200" b="0"/>
          </a:p>
        </p:txBody>
      </p:sp>
      <p:sp>
        <p:nvSpPr>
          <p:cNvPr id="4505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D69A0E1-043B-C846-9FD2-D49BBA0CC7D7}" type="slidenum">
              <a:rPr lang="en-US" sz="1200" b="0"/>
              <a:pPr/>
              <a:t>17</a:t>
            </a:fld>
            <a:endParaRPr lang="en-US" sz="1200" b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DB76DAC5-1011-1442-BF0F-0B6105B05DF0}" type="slidenum">
              <a:rPr lang="en-US" sz="1200" b="0"/>
              <a:pPr/>
              <a:t>18</a:t>
            </a:fld>
            <a:endParaRPr lang="en-US" sz="1200" b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59CD5F-EAFF-4246-B38C-DD1C95B70483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2150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C326B6-F9F2-384F-A18E-233A2B2D6EB7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2560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0730E36-65FD-0041-A98E-01858F954443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249AED9-FD3E-1242-8078-6BE427A15497}" type="slidenum">
              <a:rPr lang="en-US" sz="1200" b="0"/>
              <a:pPr/>
              <a:t>22</a:t>
            </a:fld>
            <a:endParaRPr lang="en-US" sz="1200" b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D016C75-E1AA-E74B-89EE-613F4887AB0C}" type="slidenum">
              <a:rPr lang="en-US" sz="1200" b="0"/>
              <a:pPr/>
              <a:t>23</a:t>
            </a:fld>
            <a:endParaRPr lang="en-US" sz="1200" b="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FE2843-4831-3A45-8B89-EFF1E928A343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993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941BB07-6B23-B14F-96F3-0B1FD1D94DD9}" type="slidenum">
              <a:rPr lang="en-US" sz="1200" b="0"/>
              <a:pPr/>
              <a:t>25</a:t>
            </a:fld>
            <a:endParaRPr lang="en-US" sz="1200" b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FDB2F37-9381-4344-BE5C-222642848256}" type="slidenum">
              <a:rPr lang="en-US" sz="1200" b="0"/>
              <a:pPr/>
              <a:t>26</a:t>
            </a:fld>
            <a:endParaRPr lang="en-US" sz="1200" b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556412F-D024-AB4F-9261-4109D58045B2}" type="slidenum">
              <a:rPr lang="en-US" sz="1200" b="0"/>
              <a:pPr/>
              <a:t>27</a:t>
            </a:fld>
            <a:endParaRPr lang="en-US" sz="1200" b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A4F6B9A-C95D-9C4C-AE79-205AD01879A4}" type="slidenum">
              <a:rPr lang="en-US" sz="1200" b="0"/>
              <a:pPr/>
              <a:t>28</a:t>
            </a:fld>
            <a:endParaRPr lang="en-US" sz="1200" b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DFFCADF4-36FB-0C4B-AAE1-2BA2E914E093}" type="slidenum">
              <a:rPr lang="en-US" sz="1200" b="0"/>
              <a:pPr/>
              <a:t>29</a:t>
            </a:fld>
            <a:endParaRPr lang="en-US" sz="1200" b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F8A2340-6687-A948-9BD1-1064BB48E1D4}" type="slidenum">
              <a:rPr lang="en-US" sz="1200" b="0"/>
              <a:pPr/>
              <a:t>30</a:t>
            </a:fld>
            <a:endParaRPr lang="en-US" sz="1200" b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832402A-7506-784B-8F84-537C1211AD35}" type="slidenum">
              <a:rPr lang="en-US" sz="1200" b="0"/>
              <a:pPr/>
              <a:t>31</a:t>
            </a:fld>
            <a:endParaRPr lang="en-US" sz="1200" b="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F4C131E-79F1-C24C-8EA5-6678977EE793}" type="slidenum">
              <a:rPr lang="en-US" sz="1200" b="0"/>
              <a:pPr/>
              <a:t>3</a:t>
            </a:fld>
            <a:endParaRPr lang="en-US" sz="1200" b="0"/>
          </a:p>
        </p:txBody>
      </p:sp>
      <p:sp>
        <p:nvSpPr>
          <p:cNvPr id="2253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237BAE1-E46F-3542-ABB6-5641735BC558}" type="slidenum">
              <a:rPr lang="en-US" sz="1200" b="0"/>
              <a:pPr/>
              <a:t>32</a:t>
            </a:fld>
            <a:endParaRPr lang="en-US" sz="1200" b="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E8A1818-0FB5-3A4B-A533-9B373B51CF03}" type="slidenum">
              <a:rPr lang="en-US" sz="1200" b="0"/>
              <a:pPr/>
              <a:t>33</a:t>
            </a:fld>
            <a:endParaRPr lang="en-US" sz="1200" b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>
                <a:ea typeface="ヒラギノ角ゴ Pro W3" charset="0"/>
                <a:cs typeface="ヒラギノ角ゴ Pro W3" charset="0"/>
              </a:rPr>
              <a:t>Turn on sound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0E5D13C-699A-7E46-A17F-58D1193EA236}" type="slidenum">
              <a:rPr lang="en-US" sz="1200" b="0"/>
              <a:pPr/>
              <a:t>34</a:t>
            </a:fld>
            <a:endParaRPr lang="en-US" sz="1200" b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5CD455D-6592-3747-8AF4-15E2907D11D0}" type="slidenum">
              <a:rPr lang="en-US" sz="1200" b="0"/>
              <a:pPr/>
              <a:t>35</a:t>
            </a:fld>
            <a:endParaRPr lang="en-US" sz="1200" b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79E6E2A-6395-6544-80C0-9F386BCC8702}" type="slidenum">
              <a:rPr lang="en-US" sz="1200" b="0"/>
              <a:pPr/>
              <a:t>36</a:t>
            </a:fld>
            <a:endParaRPr lang="en-US" sz="1200" b="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706AD22-E8AC-AF42-B874-19AB205E7240}" type="slidenum">
              <a:rPr lang="en-US" sz="1200" b="0"/>
              <a:pPr/>
              <a:t>37</a:t>
            </a:fld>
            <a:endParaRPr lang="en-US" sz="1200" b="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9B9A7F4-4612-A14C-9703-40CF367F36F6}" type="slidenum">
              <a:rPr lang="en-US" sz="1200" b="0"/>
              <a:pPr/>
              <a:t>38</a:t>
            </a:fld>
            <a:endParaRPr lang="en-US" sz="1200" b="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2E2BC19-3616-BD4D-A6B5-427924CD5C22}" type="slidenum">
              <a:rPr lang="en-US" sz="1200" b="0"/>
              <a:pPr/>
              <a:t>39</a:t>
            </a:fld>
            <a:endParaRPr lang="en-US" sz="1200" b="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1AE36B4-1C02-2F4A-A33A-C1A20AE73EB5}" type="slidenum">
              <a:rPr lang="en-US" sz="1200" b="0"/>
              <a:pPr/>
              <a:t>40</a:t>
            </a:fld>
            <a:endParaRPr lang="en-US" sz="1200" b="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D490F9C-BA81-E24F-99F5-820207267DF5}" type="slidenum">
              <a:rPr lang="en-US" sz="1200" b="0"/>
              <a:pPr/>
              <a:t>41</a:t>
            </a:fld>
            <a:endParaRPr lang="en-US" sz="1200" b="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E82945E-AEC7-E147-A124-0CD240B29979}" type="slidenum">
              <a:rPr lang="en-US" sz="1200" b="0"/>
              <a:pPr/>
              <a:t>4</a:t>
            </a:fld>
            <a:endParaRPr lang="en-US" sz="1200" b="0"/>
          </a:p>
        </p:txBody>
      </p:sp>
      <p:sp>
        <p:nvSpPr>
          <p:cNvPr id="2457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2B529BA-DE53-AB41-9144-B2F1E02822C9}" type="slidenum">
              <a:rPr lang="en-US" sz="1200" b="0"/>
              <a:pPr/>
              <a:t>42</a:t>
            </a:fld>
            <a:endParaRPr lang="en-US" sz="1200" b="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C1A18E7-69E5-1E43-8A04-69D9F138BF44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6451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7502903-6979-1742-A5D6-CC5FF960948F}" type="slidenum">
              <a:rPr lang="en-US" sz="1200" b="0"/>
              <a:pPr/>
              <a:t>44</a:t>
            </a:fld>
            <a:endParaRPr lang="en-US" sz="1200" b="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90F03A7-0609-F34C-A993-1444654DDAC5}" type="slidenum">
              <a:rPr lang="en-US" sz="1200" b="0"/>
              <a:pPr/>
              <a:t>45</a:t>
            </a:fld>
            <a:endParaRPr lang="en-US" sz="1200" b="0"/>
          </a:p>
        </p:txBody>
      </p:sp>
      <p:sp>
        <p:nvSpPr>
          <p:cNvPr id="9523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FAB6002-CD42-654B-82F1-9B05DA7F61DB}" type="slidenum">
              <a:rPr lang="en-US" sz="1200" b="0"/>
              <a:pPr/>
              <a:t>46</a:t>
            </a:fld>
            <a:endParaRPr lang="en-US" sz="1200" b="0"/>
          </a:p>
        </p:txBody>
      </p:sp>
      <p:sp>
        <p:nvSpPr>
          <p:cNvPr id="9728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ea typeface="ヒラギノ角ゴ Pro W3" charset="0"/>
                <a:cs typeface="ヒラギノ角ゴ Pro W3" charset="0"/>
              </a:rPr>
              <a:t>Use this figure to define the nucleus; protons, neutrons, electrons; scale of atom and </a:t>
            </a:r>
            <a:r>
              <a:rPr lang="ja-JP" altLang="en-US">
                <a:ea typeface="ヒラギノ角ゴ Pro W3" charset="0"/>
                <a:cs typeface="ヒラギノ角ゴ Pro W3" charset="0"/>
              </a:rPr>
              <a:t>“</a:t>
            </a:r>
            <a:r>
              <a:rPr lang="en-US">
                <a:ea typeface="ヒラギノ角ゴ Pro W3" charset="0"/>
                <a:cs typeface="ヒラギノ角ゴ Pro W3" charset="0"/>
              </a:rPr>
              <a:t>electron cloud.</a:t>
            </a:r>
            <a:r>
              <a:rPr lang="ja-JP" altLang="en-US">
                <a:ea typeface="ヒラギノ角ゴ Pro W3" charset="0"/>
                <a:cs typeface="ヒラギノ角ゴ Pro W3" charset="0"/>
              </a:rPr>
              <a:t>”</a:t>
            </a:r>
            <a:r>
              <a:rPr lang="en-US">
                <a:ea typeface="ヒラギノ角ゴ Pro W3" charset="0"/>
                <a:cs typeface="ヒラギノ角ゴ Pro W3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4DC7185-C630-424B-9177-991724004465}" type="slidenum">
              <a:rPr lang="en-US" sz="1200" b="0"/>
              <a:pPr/>
              <a:t>47</a:t>
            </a:fld>
            <a:endParaRPr lang="en-US" sz="1200" b="0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A5B371E-8018-964F-AC39-F19F2D12D603}" type="slidenum">
              <a:rPr lang="en-US" sz="1200" b="0"/>
              <a:pPr/>
              <a:t>48</a:t>
            </a:fld>
            <a:endParaRPr lang="en-US" sz="1200" b="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C7D6C61-1576-9448-9949-3D13BB000A85}" type="slidenum">
              <a:rPr lang="en-US" sz="1200" b="0"/>
              <a:pPr/>
              <a:t>49</a:t>
            </a:fld>
            <a:endParaRPr lang="en-US" sz="1200" b="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5AB1D3B-36B6-1043-8630-A8EDAFDB6A5F}" type="slidenum">
              <a:rPr lang="en-US" sz="1200" b="0"/>
              <a:pPr/>
              <a:t>50</a:t>
            </a:fld>
            <a:endParaRPr lang="en-US" sz="1200" b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241A41B-1A1A-E94C-A0A1-B7EFD1FC4376}" type="slidenum">
              <a:rPr lang="en-US" sz="1200" b="0"/>
              <a:pPr/>
              <a:t>51</a:t>
            </a:fld>
            <a:endParaRPr lang="en-US" sz="1200" b="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1552A00-FB4F-124C-81B2-6266268BB664}" type="slidenum">
              <a:rPr lang="en-US" sz="1200" b="0"/>
              <a:pPr/>
              <a:t>5</a:t>
            </a:fld>
            <a:endParaRPr lang="en-US" sz="1200" b="0"/>
          </a:p>
        </p:txBody>
      </p:sp>
      <p:sp>
        <p:nvSpPr>
          <p:cNvPr id="26627" name="Rectangle 2"/>
          <p:cNvSpPr>
            <a:spLocks noChangeArrowheads="1"/>
          </p:cNvSpPr>
          <p:nvPr>
            <p:ph type="sldImg"/>
          </p:nvPr>
        </p:nvSpPr>
        <p:spPr>
          <a:xfrm>
            <a:off x="1135063" y="676275"/>
            <a:ext cx="4605337" cy="345440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ChangeArrowheads="1"/>
          </p:cNvSpPr>
          <p:nvPr>
            <p:ph type="body" idx="1"/>
          </p:nvPr>
        </p:nvSpPr>
        <p:spPr>
          <a:xfrm>
            <a:off x="896938" y="4356100"/>
            <a:ext cx="5080000" cy="41290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4" tIns="45002" rIns="90004" bIns="45002"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192B4BB-C897-D649-8B70-48ABF8E18961}" type="slidenum">
              <a:rPr lang="en-US" sz="1200" b="0"/>
              <a:pPr/>
              <a:t>52</a:t>
            </a:fld>
            <a:endParaRPr lang="en-US" sz="1200" b="0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F2A699A-E5BF-0649-9753-0C44CF379121}" type="slidenum">
              <a:rPr lang="en-US" sz="1200" b="0"/>
              <a:pPr/>
              <a:t>53</a:t>
            </a:fld>
            <a:endParaRPr lang="en-US" sz="1200" b="0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67C972A-40BC-DB40-8046-D52FA827069D}" type="slidenum">
              <a:rPr lang="en-US" sz="1200" b="0"/>
              <a:pPr/>
              <a:t>54</a:t>
            </a:fld>
            <a:endParaRPr lang="en-US" sz="1200" b="0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E04E143-0869-7F49-81F0-548DE889C9F0}" type="slidenum">
              <a:rPr lang="en-US" sz="1200" b="0"/>
              <a:pPr/>
              <a:t>55</a:t>
            </a:fld>
            <a:endParaRPr lang="en-US" sz="1200" b="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DEA1FEF6-8371-3C4C-887C-D3ED3F7E872E}" type="slidenum">
              <a:rPr lang="en-US" sz="1200" b="0"/>
              <a:pPr/>
              <a:t>56</a:t>
            </a:fld>
            <a:endParaRPr lang="en-US" sz="1200" b="0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3B5D7A1-EE35-4846-9F3C-B7787A6CBC66}" type="slidenum">
              <a:rPr lang="en-US" sz="1200" b="0"/>
              <a:pPr/>
              <a:t>57</a:t>
            </a:fld>
            <a:endParaRPr lang="en-US" sz="1200" b="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C6396F2-7965-0742-8C23-CC4F75C619A2}" type="slidenum">
              <a:rPr lang="en-US" sz="1200" b="0"/>
              <a:pPr/>
              <a:t>58</a:t>
            </a:fld>
            <a:endParaRPr lang="en-US" sz="1200" b="0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3CFDA5F-9A41-6349-A11D-1D0F3390F581}" type="slidenum">
              <a:rPr lang="en-US" sz="1200" b="0"/>
              <a:pPr/>
              <a:t>59</a:t>
            </a:fld>
            <a:endParaRPr lang="en-US" sz="1200" b="0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D108DE55-2B2C-8145-8356-EDFFC9CBC602}" type="slidenum">
              <a:rPr lang="en-US" sz="1200" b="0"/>
              <a:pPr/>
              <a:t>60</a:t>
            </a:fld>
            <a:endParaRPr lang="en-US" sz="1200" b="0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A464F03-C791-594F-B8C2-502F8018F455}" type="slidenum">
              <a:rPr lang="en-US" sz="1200" b="0"/>
              <a:pPr/>
              <a:t>61</a:t>
            </a:fld>
            <a:endParaRPr lang="en-US" sz="1200" b="0"/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1552A00-FB4F-124C-81B2-6266268BB664}" type="slidenum">
              <a:rPr lang="en-US" sz="1200" b="0"/>
              <a:pPr/>
              <a:t>6</a:t>
            </a:fld>
            <a:endParaRPr lang="en-US" sz="1200" b="0"/>
          </a:p>
        </p:txBody>
      </p:sp>
      <p:sp>
        <p:nvSpPr>
          <p:cNvPr id="26627" name="Rectangle 2"/>
          <p:cNvSpPr>
            <a:spLocks noChangeArrowheads="1"/>
          </p:cNvSpPr>
          <p:nvPr>
            <p:ph type="sldImg"/>
          </p:nvPr>
        </p:nvSpPr>
        <p:spPr>
          <a:xfrm>
            <a:off x="1135063" y="676275"/>
            <a:ext cx="4605337" cy="345440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ChangeArrowheads="1"/>
          </p:cNvSpPr>
          <p:nvPr>
            <p:ph type="body" idx="1"/>
          </p:nvPr>
        </p:nvSpPr>
        <p:spPr>
          <a:xfrm>
            <a:off x="896938" y="4356100"/>
            <a:ext cx="5080000" cy="41290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4" tIns="45002" rIns="90004" bIns="45002"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2F511D5-7675-194D-B96D-91C61AAFAB0F}" type="slidenum">
              <a:rPr lang="en-US" sz="1200" b="0"/>
              <a:pPr/>
              <a:t>62</a:t>
            </a:fld>
            <a:endParaRPr lang="en-US" sz="1200" b="0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5B78892-C130-A546-82E6-80D57F214D83}" type="slidenum">
              <a:rPr lang="en-US" sz="1200" b="0"/>
              <a:pPr/>
              <a:t>63</a:t>
            </a:fld>
            <a:endParaRPr lang="en-US" sz="1200" b="0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A9E89B6-7E38-E74D-BC6D-64CF841AB4D7}" type="slidenum">
              <a:rPr lang="en-US" sz="1200" b="0"/>
              <a:pPr/>
              <a:t>64</a:t>
            </a:fld>
            <a:endParaRPr lang="en-US" sz="1200" b="0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3688E6D-FC77-F342-8919-F4237FF947C7}" type="slidenum">
              <a:rPr lang="en-US" sz="1200" b="0"/>
              <a:pPr/>
              <a:t>65</a:t>
            </a:fld>
            <a:endParaRPr lang="en-US" sz="1200" b="0"/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B019AD7-1A57-1143-95CF-5EED213AC9E0}" type="slidenum">
              <a:rPr lang="en-US" sz="1200" b="0"/>
              <a:pPr/>
              <a:t>66</a:t>
            </a:fld>
            <a:endParaRPr lang="en-US" sz="1200" b="0"/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5126254-66E3-534E-9D05-274A94A26FC6}" type="slidenum">
              <a:rPr lang="en-US" sz="1200" b="0"/>
              <a:pPr/>
              <a:t>67</a:t>
            </a:fld>
            <a:endParaRPr lang="en-US" sz="1200" b="0"/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0600262-B990-194F-A993-84E93D64114E}" type="slidenum">
              <a:rPr lang="en-US" sz="1200" b="0"/>
              <a:pPr/>
              <a:t>68</a:t>
            </a:fld>
            <a:endParaRPr lang="en-US" sz="1200" b="0"/>
          </a:p>
        </p:txBody>
      </p:sp>
      <p:sp>
        <p:nvSpPr>
          <p:cNvPr id="14233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9C725F-708A-8A4B-A0AB-147CE7BC8253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Remind students that the intensity is per </a:t>
            </a:r>
            <a:r>
              <a:rPr lang="en-US" i="1">
                <a:latin typeface="Times New Roman" charset="0"/>
              </a:rPr>
              <a:t>area; </a:t>
            </a:r>
            <a:r>
              <a:rPr lang="en-US">
                <a:latin typeface="Times New Roman" charset="0"/>
              </a:rPr>
              <a:t>larger objects can emit more total light even if they are cooler. </a:t>
            </a:r>
            <a:endParaRPr lang="en-US" i="1">
              <a:latin typeface="Times New Roman" charset="0"/>
            </a:endParaRP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A889518-8741-D447-A566-FFF9DE96A82B}" type="slidenum">
              <a:rPr lang="en-US" sz="1200" b="0"/>
              <a:pPr/>
              <a:t>70</a:t>
            </a:fld>
            <a:endParaRPr lang="en-US" sz="1200" b="0"/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F854221-FCDB-CE40-A8F5-9AC2FA695338}" type="slidenum">
              <a:rPr lang="en-US" sz="1200" b="0"/>
              <a:pPr/>
              <a:t>71</a:t>
            </a:fld>
            <a:endParaRPr lang="en-US" sz="1200" b="0"/>
          </a:p>
        </p:txBody>
      </p:sp>
      <p:sp>
        <p:nvSpPr>
          <p:cNvPr id="146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9DD245E-71F9-2F4A-B2F7-F07389ED3E86}" type="slidenum">
              <a:rPr lang="en-US" sz="1200" b="0"/>
              <a:pPr/>
              <a:t>7</a:t>
            </a:fld>
            <a:endParaRPr lang="en-US" sz="1200" b="0"/>
          </a:p>
        </p:txBody>
      </p:sp>
      <p:sp>
        <p:nvSpPr>
          <p:cNvPr id="28675" name="Rectangle 2"/>
          <p:cNvSpPr>
            <a:spLocks noChangeArrowheads="1"/>
          </p:cNvSpPr>
          <p:nvPr>
            <p:ph type="sldImg"/>
          </p:nvPr>
        </p:nvSpPr>
        <p:spPr>
          <a:xfrm>
            <a:off x="1135063" y="676275"/>
            <a:ext cx="4605337" cy="345440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ChangeArrowheads="1"/>
          </p:cNvSpPr>
          <p:nvPr>
            <p:ph type="body" idx="1"/>
          </p:nvPr>
        </p:nvSpPr>
        <p:spPr>
          <a:xfrm>
            <a:off x="896938" y="4356100"/>
            <a:ext cx="5080000" cy="41290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r>
              <a:rPr lang="en-US">
                <a:ea typeface="ヒラギノ角ゴ Pro W3" charset="0"/>
                <a:cs typeface="ヒラギノ角ゴ Pro W3" charset="0"/>
              </a:rPr>
              <a:t>E.g., Copernicus and his early backers did NOT have a model that worked better than the Earth-centered model, but their intuition kept them working at it until Kepler finally found a way to make it work. 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A6F0D27-DD79-E548-96B5-48CD6597EDD9}" type="slidenum">
              <a:rPr lang="en-US" sz="1200" b="0"/>
              <a:pPr/>
              <a:t>72</a:t>
            </a:fld>
            <a:endParaRPr lang="en-US" sz="1200" b="0"/>
          </a:p>
        </p:txBody>
      </p:sp>
      <p:sp>
        <p:nvSpPr>
          <p:cNvPr id="148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59E97C-36FD-804E-B84C-92CDAD3CE14C}" type="slidenum">
              <a:rPr lang="en-US" sz="1200"/>
              <a:pPr/>
              <a:t>73</a:t>
            </a:fld>
            <a:endParaRPr lang="en-US" sz="1200"/>
          </a:p>
        </p:txBody>
      </p:sp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FE4CB0-6D90-7247-84FA-A56AFE9064D3}" type="slidenum">
              <a:rPr lang="en-US" sz="1200"/>
              <a:pPr/>
              <a:t>74</a:t>
            </a:fld>
            <a:endParaRPr lang="en-US" sz="1200"/>
          </a:p>
        </p:txBody>
      </p:sp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74A274-D846-A048-BEA5-2B6EDBD15AF9}" type="slidenum">
              <a:rPr lang="en-US" sz="1200"/>
              <a:pPr/>
              <a:t>75</a:t>
            </a:fld>
            <a:endParaRPr lang="en-US" sz="1200"/>
          </a:p>
        </p:txBody>
      </p:sp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C60FE27-5F3B-1B40-BDB4-004C4BBE6E16}" type="slidenum">
              <a:rPr lang="en-US" sz="1200" b="0"/>
              <a:pPr/>
              <a:t>76</a:t>
            </a:fld>
            <a:endParaRPr lang="en-US" sz="1200" b="0"/>
          </a:p>
        </p:txBody>
      </p:sp>
      <p:sp>
        <p:nvSpPr>
          <p:cNvPr id="150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7ED7973-A42C-374F-94AC-7789175B7845}" type="slidenum">
              <a:rPr lang="en-US" sz="1200" b="0"/>
              <a:pPr/>
              <a:t>77</a:t>
            </a:fld>
            <a:endParaRPr lang="en-US" sz="1200" b="0"/>
          </a:p>
        </p:txBody>
      </p:sp>
      <p:sp>
        <p:nvSpPr>
          <p:cNvPr id="152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525C8E5-AFBE-3D47-8833-6ED17C4DF857}" type="slidenum">
              <a:rPr lang="en-US" sz="1200" b="0"/>
              <a:pPr/>
              <a:t>78</a:t>
            </a:fld>
            <a:endParaRPr lang="en-US" sz="1200" b="0"/>
          </a:p>
        </p:txBody>
      </p:sp>
      <p:sp>
        <p:nvSpPr>
          <p:cNvPr id="154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34BAEDF-CE35-124B-8A6F-41D9BC9235F3}" type="slidenum">
              <a:rPr lang="en-US" sz="1200" b="0"/>
              <a:pPr/>
              <a:t>79</a:t>
            </a:fld>
            <a:endParaRPr lang="en-US" sz="1200" b="0"/>
          </a:p>
        </p:txBody>
      </p:sp>
      <p:sp>
        <p:nvSpPr>
          <p:cNvPr id="156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0385C8E-2129-5F49-B048-2AEE6CA34A18}" type="slidenum">
              <a:rPr lang="en-US" sz="1200" b="0"/>
              <a:pPr/>
              <a:t>80</a:t>
            </a:fld>
            <a:endParaRPr lang="en-US" sz="1200" b="0"/>
          </a:p>
        </p:txBody>
      </p:sp>
      <p:sp>
        <p:nvSpPr>
          <p:cNvPr id="158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6B5724E-1336-2841-B57C-C5C9884933FC}" type="slidenum">
              <a:rPr lang="en-US" sz="1200" b="0"/>
              <a:pPr/>
              <a:t>81</a:t>
            </a:fld>
            <a:endParaRPr lang="en-US" sz="1200" b="0"/>
          </a:p>
        </p:txBody>
      </p:sp>
      <p:sp>
        <p:nvSpPr>
          <p:cNvPr id="160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12C0B72-589B-8241-A1A5-F521B3DBE7BA}" type="slidenum">
              <a:rPr lang="en-US" sz="1200" b="0"/>
              <a:pPr/>
              <a:t>8</a:t>
            </a:fld>
            <a:endParaRPr lang="en-US" sz="1200" b="0"/>
          </a:p>
        </p:txBody>
      </p:sp>
      <p:sp>
        <p:nvSpPr>
          <p:cNvPr id="3072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5A0B38B-B008-224F-99E6-67DC4A83F289}" type="slidenum">
              <a:rPr lang="en-US" sz="1200" b="0"/>
              <a:pPr/>
              <a:t>83</a:t>
            </a:fld>
            <a:endParaRPr lang="en-US" sz="1200" b="0"/>
          </a:p>
        </p:txBody>
      </p:sp>
      <p:sp>
        <p:nvSpPr>
          <p:cNvPr id="163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F7587AA-6572-BF43-98EB-4E50B9AE19E2}" type="slidenum">
              <a:rPr lang="en-US" sz="1200" b="0"/>
              <a:pPr/>
              <a:t>9</a:t>
            </a:fld>
            <a:endParaRPr lang="en-US" sz="1200" b="0"/>
          </a:p>
        </p:txBody>
      </p:sp>
      <p:sp>
        <p:nvSpPr>
          <p:cNvPr id="32771" name="Rectangle 2"/>
          <p:cNvSpPr>
            <a:spLocks noChangeArrowheads="1"/>
          </p:cNvSpPr>
          <p:nvPr>
            <p:ph type="sldImg"/>
          </p:nvPr>
        </p:nvSpPr>
        <p:spPr>
          <a:xfrm>
            <a:off x="1135063" y="676275"/>
            <a:ext cx="4605337" cy="3454400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ChangeArrowheads="1"/>
          </p:cNvSpPr>
          <p:nvPr>
            <p:ph type="body" idx="1"/>
          </p:nvPr>
        </p:nvSpPr>
        <p:spPr>
          <a:xfrm>
            <a:off x="896938" y="4356100"/>
            <a:ext cx="5080000" cy="41290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r>
              <a:rPr lang="en-US">
                <a:ea typeface="ヒラギノ角ゴ Pro W3" charset="0"/>
                <a:cs typeface="ヒラギノ角ゴ Pro W3" charset="0"/>
              </a:rPr>
              <a:t>Example: Kepler sought a natural explanation for observations made by Tycho.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773863" y="6613525"/>
            <a:ext cx="2370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0">
                <a:solidFill>
                  <a:schemeClr val="tx2"/>
                </a:solidFill>
              </a:rPr>
              <a:t>Page </a:t>
            </a:r>
            <a:fld id="{41FE1AA6-1482-634A-A2C4-0A2BA53AD7CE}" type="slidenum">
              <a:rPr lang="en-US" sz="1000" b="0">
                <a:solidFill>
                  <a:schemeClr val="tx2"/>
                </a:solidFill>
              </a:rPr>
              <a:pPr algn="r">
                <a:spcBef>
                  <a:spcPct val="50000"/>
                </a:spcBef>
              </a:pPr>
              <a:t>‹#›</a:t>
            </a:fld>
            <a:r>
              <a:rPr lang="en-US" sz="1000" b="0">
                <a:solidFill>
                  <a:schemeClr val="tx2"/>
                </a:solidFill>
              </a:rPr>
              <a:t>     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968500"/>
            <a:ext cx="2836863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9288" y="3889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443413"/>
            <a:ext cx="6400800" cy="1752600"/>
          </a:xfrm>
        </p:spPr>
        <p:txBody>
          <a:bodyPr/>
          <a:lstStyle>
            <a:lvl1pPr marL="0" indent="0" algn="ctr">
              <a:spcBef>
                <a:spcPct val="20000"/>
              </a:spcBef>
              <a:buFontTx/>
              <a:buNone/>
              <a:defRPr sz="2400"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764820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1453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6721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8072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661442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4507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6049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6153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87919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74161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11738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304800" y="1219200"/>
            <a:ext cx="7416800" cy="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rgbClr val="232323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773863" y="6613525"/>
            <a:ext cx="2370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0">
                <a:solidFill>
                  <a:schemeClr val="tx2"/>
                </a:solidFill>
              </a:rPr>
              <a:t>Page </a:t>
            </a:r>
            <a:fld id="{B8B49862-0447-EC4C-9F40-2F9686DE9358}" type="slidenum">
              <a:rPr lang="en-US" sz="1000" b="0">
                <a:solidFill>
                  <a:schemeClr val="tx2"/>
                </a:solidFill>
              </a:rPr>
              <a:pPr algn="r">
                <a:spcBef>
                  <a:spcPct val="50000"/>
                </a:spcBef>
              </a:pPr>
              <a:t>‹#›</a:t>
            </a:fld>
            <a:r>
              <a:rPr lang="en-US" sz="1000" b="0">
                <a:solidFill>
                  <a:schemeClr val="tx2"/>
                </a:solidFill>
              </a:rPr>
              <a:t>    </a:t>
            </a:r>
          </a:p>
        </p:txBody>
      </p:sp>
      <p:pic>
        <p:nvPicPr>
          <p:cNvPr id="1030" name="Picture 1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114300"/>
            <a:ext cx="11096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ヒラギノ角ゴ Pro W3" charset="-128"/>
          <a:cs typeface="ヒラギノ角ゴ Pro W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100000"/>
        </a:spcBef>
        <a:spcAft>
          <a:spcPct val="20000"/>
        </a:spcAft>
        <a:buClr>
          <a:schemeClr val="tx2"/>
        </a:buClr>
        <a:buSzPct val="100000"/>
        <a:buChar char="•"/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-128"/>
        </a:defRPr>
      </a:lvl1pPr>
      <a:lvl2pPr marL="685800" indent="-2286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0"/>
        </a:defRPr>
      </a:lvl3pPr>
      <a:lvl4pPr marL="1543050" indent="-17145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0"/>
        </a:defRPr>
      </a:lvl4pPr>
      <a:lvl5pPr marL="2000250" indent="-171450" algn="l" rtl="0" eaLnBrk="0" fontAlgn="base" hangingPunct="0">
        <a:spcBef>
          <a:spcPct val="45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ヒラギノ角ゴ Pro W3" charset="-128"/>
          <a:cs typeface="ヒラギノ角ゴ Pro W3" charset="0"/>
        </a:defRPr>
      </a:lvl5pPr>
      <a:lvl6pPr marL="2457450" indent="-171450" algn="l" rtl="0" eaLnBrk="0" fontAlgn="base" hangingPunct="0">
        <a:spcBef>
          <a:spcPct val="45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ヒラギノ角ゴ Pro W3" charset="-128"/>
        </a:defRPr>
      </a:lvl6pPr>
      <a:lvl7pPr marL="2914650" indent="-171450" algn="l" rtl="0" eaLnBrk="0" fontAlgn="base" hangingPunct="0">
        <a:spcBef>
          <a:spcPct val="45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ヒラギノ角ゴ Pro W3" charset="-128"/>
        </a:defRPr>
      </a:lvl7pPr>
      <a:lvl8pPr marL="3371850" indent="-171450" algn="l" rtl="0" eaLnBrk="0" fontAlgn="base" hangingPunct="0">
        <a:spcBef>
          <a:spcPct val="45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ヒラギノ角ゴ Pro W3" charset="-128"/>
        </a:defRPr>
      </a:lvl8pPr>
      <a:lvl9pPr marL="3829050" indent="-171450" algn="l" rtl="0" eaLnBrk="0" fontAlgn="base" hangingPunct="0">
        <a:spcBef>
          <a:spcPct val="45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hyperlink" Target="AnatomyOfAWave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earingthedopplereffect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hyperlink" Target="TandPhasesOfWater.html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4" Type="http://schemas.openxmlformats.org/officeDocument/2006/relationships/image" Target="../media/image46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4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4" Type="http://schemas.openxmlformats.org/officeDocument/2006/relationships/image" Target="../media/image48.jpeg"/><Relationship Id="rId5" Type="http://schemas.openxmlformats.org/officeDocument/2006/relationships/oleObject" Target="../embeddings/oleObject7.bin"/><Relationship Id="rId6" Type="http://schemas.openxmlformats.org/officeDocument/2006/relationships/image" Target="../media/image4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4" Type="http://schemas.openxmlformats.org/officeDocument/2006/relationships/image" Target="../media/image50.jpeg"/><Relationship Id="rId5" Type="http://schemas.openxmlformats.org/officeDocument/2006/relationships/oleObject" Target="../embeddings/oleObject8.bin"/><Relationship Id="rId6" Type="http://schemas.openxmlformats.org/officeDocument/2006/relationships/image" Target="../media/image4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IF_05_19_WiensLaw.htm" TargetMode="External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52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3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54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55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56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56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56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56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5938" y="330200"/>
            <a:ext cx="8069262" cy="1227138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Times" charset="0"/>
              </a:rPr>
              <a:t>Lecture 5</a:t>
            </a:r>
            <a:br>
              <a:rPr lang="en-US">
                <a:latin typeface="Arial" charset="0"/>
                <a:ea typeface="ヒラギノ角ゴ Pro W3" charset="0"/>
                <a:cs typeface="Times" charset="0"/>
              </a:rPr>
            </a:br>
            <a:r>
              <a:rPr lang="en-US">
                <a:latin typeface="Arial" charset="0"/>
                <a:ea typeface="ヒラギノ角ゴ Pro W3" charset="0"/>
                <a:cs typeface="Times" charset="0"/>
              </a:rPr>
              <a:t> Part 1: The Scientific Method</a:t>
            </a:r>
            <a:br>
              <a:rPr lang="en-US">
                <a:latin typeface="Arial" charset="0"/>
                <a:ea typeface="ヒラギノ角ゴ Pro W3" charset="0"/>
                <a:cs typeface="Times" charset="0"/>
              </a:rPr>
            </a:br>
            <a:r>
              <a:rPr lang="en-US">
                <a:latin typeface="Arial" charset="0"/>
                <a:ea typeface="ヒラギノ角ゴ Pro W3" charset="0"/>
                <a:cs typeface="Times" charset="0"/>
              </a:rPr>
              <a:t>Part 2: Light and Matter</a:t>
            </a:r>
            <a:endParaRPr lang="en-US" b="0">
              <a:latin typeface="Palatino" charset="0"/>
              <a:ea typeface="ヒラギノ角ゴ Pro W3" charset="0"/>
              <a:cs typeface="Times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7300" y="5216525"/>
            <a:ext cx="6400800" cy="16414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ヒラギノ角ゴ Pro W3" charset="0"/>
                <a:cs typeface="Trebuchet MS" charset="0"/>
              </a:rPr>
              <a:t>Claire Max</a:t>
            </a:r>
          </a:p>
          <a:p>
            <a:pPr>
              <a:lnSpc>
                <a:spcPct val="70000"/>
              </a:lnSpc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ヒラギノ角ゴ Pro W3" charset="0"/>
                <a:cs typeface="Trebuchet MS" charset="0"/>
              </a:rPr>
              <a:t>April 17, 2014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  <a:ea typeface="ヒラギノ角ゴ Pro W3" charset="0"/>
              <a:cs typeface="Trebuchet MS" charset="0"/>
            </a:endParaRPr>
          </a:p>
          <a:p>
            <a:pPr>
              <a:lnSpc>
                <a:spcPct val="70000"/>
              </a:lnSpc>
            </a:pP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ヒラギノ角ゴ Pro W3" charset="0"/>
                <a:cs typeface="Trebuchet MS" charset="0"/>
              </a:rPr>
              <a:t>Astro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ヒラギノ角ゴ Pro W3" charset="0"/>
                <a:cs typeface="Trebuchet MS" charset="0"/>
              </a:rPr>
              <a:t> 18: Planets and Planetary Systems</a:t>
            </a:r>
          </a:p>
          <a:p>
            <a:pPr>
              <a:lnSpc>
                <a:spcPct val="70000"/>
              </a:lnSpc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ヒラギノ角ゴ Pro W3" charset="0"/>
                <a:cs typeface="Trebuchet MS" charset="0"/>
              </a:rPr>
              <a:t>UC Santa Cruz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269038" y="2454275"/>
            <a:ext cx="2593975" cy="701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chemeClr val="bg2"/>
                </a:solidFill>
                <a:latin typeface="Helvetica" charset="0"/>
              </a:rPr>
              <a:t>Venus clouds in ultraviolet light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Hallmarks of Science: #2</a:t>
            </a: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Science progresses through the creation and testing of models of nature that explain the observations as simply as possible.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Example: By early 1600s, there were several competing models of planetary motion  (Ptolemy, Copernicus, Kepler, …) Kepler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 gained acceptance because it worked the best when compared with the latest data.</a:t>
            </a:r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Hallmarks of Science: #3</a:t>
            </a: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8768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A scientific model should make testable predictions about natural phenomena.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If subsequent tests don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t agree with the predictions, a scientist would be willing (even eager) to revise or even abandon his/her model.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If someone, in the face of data that contradict his/her model, isn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t willing to revise or abandon it, they are not using the scientific method.</a:t>
            </a:r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Issues for Planetary Science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505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Planets and their moons are hugely varied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For example: We aren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t advanced enough to have an </a:t>
            </a:r>
            <a:r>
              <a:rPr lang="en-US" i="1">
                <a:latin typeface="Arial" charset="0"/>
                <a:ea typeface="ヒラギノ角ゴ Pro W3" charset="0"/>
                <a:cs typeface="ヒラギノ角ゴ Pro W3" charset="0"/>
              </a:rPr>
              <a:t>a priori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theory that would predict what a newly discovered moon of Jupiter or Saturn should be like</a:t>
            </a:r>
          </a:p>
          <a:p>
            <a:pPr>
              <a:lnSpc>
                <a:spcPct val="90000"/>
              </a:lnSpc>
            </a:pP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Retrodiction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or 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postdiction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rather than 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prediction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ea typeface="ヒラギノ角ゴ Pro W3" charset="0"/>
              </a:rPr>
              <a:t>Try to understand new observations using general principles based on previous body of data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368300"/>
            <a:ext cx="7543800" cy="7620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What about astrology?</a:t>
            </a: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92300"/>
            <a:ext cx="8534400" cy="40640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How is astrology different from astronomy?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Is astrology a scientific theory?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Does astrology have scientific validity?</a:t>
            </a:r>
            <a:endParaRPr lang="en-US">
              <a:latin typeface="Frutiger-BoldCn" charset="0"/>
              <a:ea typeface="ヒラギノ角ゴ Pro W3" charset="0"/>
              <a:cs typeface="ヒラギノ角ゴ Pro W3" charset="0"/>
            </a:endParaRPr>
          </a:p>
          <a:p>
            <a:endParaRPr lang="en-US" b="0">
              <a:solidFill>
                <a:srgbClr val="0040FF"/>
              </a:solidFill>
              <a:latin typeface="Frutiger-BoldC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Astrology asks a different type of question than astronomy</a:t>
            </a:r>
            <a:endParaRPr lang="en-US" sz="36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600200"/>
            <a:ext cx="8493125" cy="4876800"/>
          </a:xfrm>
        </p:spPr>
        <p:txBody>
          <a:bodyPr/>
          <a:lstStyle/>
          <a:p>
            <a:pPr>
              <a:spcBef>
                <a:spcPts val="1650"/>
              </a:spcBef>
            </a:pPr>
            <a:r>
              <a:rPr lang="en-US" sz="2400">
                <a:solidFill>
                  <a:srgbClr val="00FF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Astronomy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 is a science focused on learning about how stars, planets, and other celestial objects work.</a:t>
            </a:r>
          </a:p>
          <a:p>
            <a:pPr>
              <a:spcBef>
                <a:spcPts val="1650"/>
              </a:spcBef>
            </a:pPr>
            <a:r>
              <a:rPr lang="en-US" sz="2400">
                <a:solidFill>
                  <a:srgbClr val="00FF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Astrology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 is a search for hidden influences </a:t>
            </a:r>
            <a:r>
              <a:rPr lang="en-US" sz="2400" u="sng">
                <a:latin typeface="Arial" charset="0"/>
                <a:ea typeface="ヒラギノ角ゴ Pro W3" charset="0"/>
                <a:cs typeface="ヒラギノ角ゴ Pro W3" charset="0"/>
              </a:rPr>
              <a:t>on human lives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 based on the positions of planets and stars in the sky.</a:t>
            </a:r>
          </a:p>
        </p:txBody>
      </p:sp>
      <p:pic>
        <p:nvPicPr>
          <p:cNvPr id="2" name="Picture 1" descr="Screen Shot 2014-04-16 at 11.12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18" y="3703782"/>
            <a:ext cx="5715000" cy="2324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5100"/>
            <a:ext cx="7162800" cy="1295400"/>
          </a:xfrm>
        </p:spPr>
        <p:txBody>
          <a:bodyPr/>
          <a:lstStyle/>
          <a:p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Does astrology have scientific validity?</a:t>
            </a:r>
            <a:endParaRPr lang="en-US" sz="36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524000"/>
            <a:ext cx="8123238" cy="4978400"/>
          </a:xfrm>
        </p:spPr>
        <p:txBody>
          <a:bodyPr/>
          <a:lstStyle/>
          <a:p>
            <a:pPr>
              <a:spcBef>
                <a:spcPts val="2038"/>
              </a:spcBef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In principle the stars </a:t>
            </a:r>
            <a:r>
              <a:rPr lang="en-US" sz="2400" i="1">
                <a:latin typeface="Arial" charset="0"/>
                <a:ea typeface="ヒラギノ角ゴ Pro W3" charset="0"/>
                <a:cs typeface="ヒラギノ角ゴ Pro W3" charset="0"/>
              </a:rPr>
              <a:t>might 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influence human affairs.</a:t>
            </a:r>
          </a:p>
          <a:p>
            <a:pPr>
              <a:spcBef>
                <a:spcPts val="2038"/>
              </a:spcBef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Scientific tests consistently show that astrological predictions are no more accurate than we should expect from pure chance.</a:t>
            </a:r>
          </a:p>
          <a:p>
            <a:pPr>
              <a:spcBef>
                <a:spcPts val="2038"/>
              </a:spcBef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Proponents of astrology say that the act of doing controlled experiments ruins the </a:t>
            </a:r>
            <a:r>
              <a:rPr lang="ja-JP" altLang="en-US" sz="2400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aura</a:t>
            </a:r>
            <a:r>
              <a:rPr lang="ja-JP" altLang="en-US" sz="240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 and that</a:t>
            </a:r>
            <a:r>
              <a:rPr lang="ja-JP" altLang="en-US" sz="240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s why predictions aren</a:t>
            </a:r>
            <a:r>
              <a:rPr lang="ja-JP" altLang="en-US" sz="240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t accurate when tested in a lab.</a:t>
            </a:r>
          </a:p>
          <a:p>
            <a:pPr>
              <a:spcBef>
                <a:spcPts val="2038"/>
              </a:spcBef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In my opinion this means that astrology doesn</a:t>
            </a:r>
            <a:r>
              <a:rPr lang="ja-JP" altLang="en-US" sz="240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t come under the heading </a:t>
            </a:r>
            <a:r>
              <a:rPr lang="ja-JP" altLang="en-US" sz="2400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science</a:t>
            </a:r>
            <a:r>
              <a:rPr lang="ja-JP" altLang="en-US" sz="240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, since it can</a:t>
            </a:r>
            <a:r>
              <a:rPr lang="ja-JP" altLang="en-US" sz="240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t (or won</a:t>
            </a:r>
            <a:r>
              <a:rPr lang="ja-JP" altLang="en-US" sz="240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t) make testable predictions.</a:t>
            </a:r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17 at 12.05.1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6"/>
          <a:stretch/>
        </p:blipFill>
        <p:spPr>
          <a:xfrm>
            <a:off x="121226" y="115453"/>
            <a:ext cx="4901047" cy="471450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SecondP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45" y="4326562"/>
            <a:ext cx="5749636" cy="2531438"/>
          </a:xfrm>
          <a:prstGeom prst="rect">
            <a:avLst/>
          </a:prstGeom>
          <a:ln w="19050" cmpd="sng"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183909" y="103911"/>
            <a:ext cx="3844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latin typeface="Trebuchet MS"/>
                <a:cs typeface="Trebuchet MS"/>
              </a:rPr>
              <a:t>http://</a:t>
            </a:r>
            <a:r>
              <a:rPr lang="en-US" sz="2000" b="0" dirty="0" err="1" smtClean="0">
                <a:latin typeface="Trebuchet MS"/>
                <a:cs typeface="Trebuchet MS"/>
              </a:rPr>
              <a:t>skeptico.blogs.com</a:t>
            </a:r>
            <a:r>
              <a:rPr lang="en-US" sz="2000" b="0" dirty="0" smtClean="0">
                <a:latin typeface="Trebuchet MS"/>
                <a:cs typeface="Trebuchet MS"/>
              </a:rPr>
              <a:t>/</a:t>
            </a:r>
            <a:r>
              <a:rPr lang="en-US" sz="2000" b="0" dirty="0" err="1" smtClean="0">
                <a:latin typeface="Trebuchet MS"/>
                <a:cs typeface="Trebuchet MS"/>
              </a:rPr>
              <a:t>skeptico</a:t>
            </a:r>
            <a:r>
              <a:rPr lang="en-US" sz="2000" b="0" dirty="0" smtClean="0">
                <a:latin typeface="Trebuchet MS"/>
                <a:cs typeface="Trebuchet MS"/>
              </a:rPr>
              <a:t>/2007/06/testing-</a:t>
            </a:r>
            <a:r>
              <a:rPr lang="en-US" sz="2000" b="0" dirty="0" err="1" smtClean="0">
                <a:latin typeface="Trebuchet MS"/>
                <a:cs typeface="Trebuchet MS"/>
              </a:rPr>
              <a:t>astrolo.html</a:t>
            </a:r>
            <a:endParaRPr lang="en-US" sz="2000" b="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65541995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What have we learned?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485900"/>
            <a:ext cx="8534400" cy="4876800"/>
          </a:xfrm>
        </p:spPr>
        <p:txBody>
          <a:bodyPr/>
          <a:lstStyle/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A scientific theory should:</a:t>
            </a:r>
            <a:endParaRPr lang="en-US" sz="20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spcBef>
                <a:spcPct val="50000"/>
              </a:spcBef>
              <a:buClr>
                <a:schemeClr val="tx1"/>
              </a:buClr>
              <a:buFont typeface="Times CE" charset="0"/>
              <a:buChar char="—"/>
            </a:pPr>
            <a:r>
              <a:rPr lang="en-US" sz="1600">
                <a:latin typeface="Arial" charset="0"/>
                <a:ea typeface="ヒラギノ角ゴ Pro W3" charset="0"/>
              </a:rPr>
              <a:t> </a:t>
            </a:r>
            <a:r>
              <a:rPr lang="en-US" sz="2000">
                <a:latin typeface="Arial" charset="0"/>
                <a:ea typeface="ヒラギノ角ゴ Pro W3" charset="0"/>
              </a:rPr>
              <a:t>Explain wide variety of observations with a few simple principles, 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Font typeface="Times CE" charset="0"/>
              <a:buChar char="—"/>
            </a:pPr>
            <a:r>
              <a:rPr lang="en-US" sz="2000">
                <a:latin typeface="Arial" charset="0"/>
                <a:ea typeface="ヒラギノ角ゴ Pro W3" charset="0"/>
              </a:rPr>
              <a:t> Be supported by a large, compelling body of evidence,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Font typeface="Times CE" charset="0"/>
              <a:buChar char="—"/>
            </a:pPr>
            <a:r>
              <a:rPr lang="en-US" sz="2000">
                <a:latin typeface="Arial" charset="0"/>
                <a:ea typeface="ヒラギノ角ゴ Pro W3" charset="0"/>
              </a:rPr>
              <a:t> Must not have failed crucial tests of its validity,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Font typeface="Times CE" charset="0"/>
              <a:buChar char="—"/>
            </a:pPr>
            <a:r>
              <a:rPr lang="en-US" sz="2000">
                <a:latin typeface="Arial" charset="0"/>
                <a:ea typeface="ヒラギノ角ゴ Pro W3" charset="0"/>
              </a:rPr>
              <a:t> Be amenable to modification if new data require this.</a:t>
            </a:r>
            <a:endParaRPr lang="en-US" sz="1600">
              <a:latin typeface="Arial" charset="0"/>
              <a:ea typeface="ヒラギノ角ゴ Pro W3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Astrology </a:t>
            </a:r>
          </a:p>
          <a:p>
            <a:pPr lvl="1">
              <a:spcBef>
                <a:spcPct val="50000"/>
              </a:spcBef>
            </a:pPr>
            <a:r>
              <a:rPr lang="en-US" sz="2000">
                <a:latin typeface="Arial" charset="0"/>
                <a:ea typeface="ヒラギノ角ゴ Pro W3" charset="0"/>
              </a:rPr>
              <a:t>Search for hidden influences on human lives based on the positions of planets and stars</a:t>
            </a:r>
          </a:p>
          <a:p>
            <a:pPr lvl="1">
              <a:spcBef>
                <a:spcPct val="50000"/>
              </a:spcBef>
            </a:pPr>
            <a:r>
              <a:rPr lang="en-US" sz="2000">
                <a:latin typeface="Arial" charset="0"/>
                <a:ea typeface="ヒラギノ角ゴ Pro W3" charset="0"/>
              </a:rPr>
              <a:t>Thus far scientific tests show that astrological predictions are no more accurate than we should expect from pure chance</a:t>
            </a:r>
          </a:p>
          <a:p>
            <a:pPr lvl="1">
              <a:spcBef>
                <a:spcPct val="50000"/>
              </a:spcBef>
            </a:pPr>
            <a:endParaRPr lang="en-US" sz="2000">
              <a:latin typeface="Arial" charset="0"/>
              <a:ea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Light: The Main Points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92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Most of what we know about the universe comes to us in the form of light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The visible light that our eyes can see is only a small part of the electromagnetic spectrum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 W3" charset="0"/>
              </a:rPr>
              <a:t>Also radio waves, infrared light, ultraviolet light, x-rays, gamma-rays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By spreading light out into different </a:t>
            </a:r>
            <a:r>
              <a:rPr lang="ja-JP" altLang="en-US" sz="2400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colors</a:t>
            </a:r>
            <a:r>
              <a:rPr lang="ja-JP" altLang="en-US" sz="240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 (taking a spectrum) we can learn about the physical conditions of the light-emitter and of intervening material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 W3" charset="0"/>
              </a:rPr>
              <a:t>Composition, temperature, motion toward or away from us, rotation rate, atmospheric structure, ....</a:t>
            </a: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Light and Matter: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339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latin typeface="Trebuchet MS" charset="0"/>
                <a:ea typeface="ヒラギノ角ゴ Pro W3" charset="0"/>
                <a:cs typeface="Trebuchet MS" charset="0"/>
              </a:rPr>
              <a:t>Much of what we have learned about the universe is based on observing light, and understanding how it has interacted with matter 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288925" indent="-288925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Properties of light</a:t>
            </a:r>
          </a:p>
          <a:p>
            <a:pPr marL="288925" indent="-288925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Properties of matter</a:t>
            </a:r>
          </a:p>
          <a:p>
            <a:pPr marL="288925" indent="-288925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How light interacts with matter</a:t>
            </a:r>
          </a:p>
          <a:p>
            <a:pPr marL="0" indent="0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5713413" cy="404813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Outline of this lecture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676400"/>
            <a:ext cx="8636000" cy="40259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The Scientific Method</a:t>
            </a:r>
          </a:p>
          <a:p>
            <a:pPr>
              <a:lnSpc>
                <a:spcPct val="70000"/>
              </a:lnSpc>
            </a:pP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Properties of light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Properties of matter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Interaction of light with matter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98738" y="5648325"/>
            <a:ext cx="4140200" cy="830263"/>
          </a:xfrm>
          <a:prstGeom prst="rect">
            <a:avLst/>
          </a:prstGeom>
          <a:solidFill>
            <a:srgbClr val="FFDDAE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rgbClr val="00DBD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Please remind me to take a break at 12:45 pm!</a:t>
            </a:r>
            <a:endParaRPr lang="en-US">
              <a:solidFill>
                <a:srgbClr val="00DBDE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experience light?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warmth of sunlight tells us that light is a form of </a:t>
            </a:r>
            <a:r>
              <a:rPr lang="en-US" dirty="0" smtClean="0"/>
              <a:t>energy!</a:t>
            </a:r>
            <a:endParaRPr lang="en-US" dirty="0"/>
          </a:p>
          <a:p>
            <a:r>
              <a:rPr lang="en-US" dirty="0"/>
              <a:t>We </a:t>
            </a:r>
            <a:r>
              <a:rPr lang="en-US" dirty="0" smtClean="0"/>
              <a:t>measure </a:t>
            </a:r>
            <a:r>
              <a:rPr lang="en-US" dirty="0"/>
              <a:t>the flow of energy in light in units of </a:t>
            </a:r>
            <a:r>
              <a:rPr lang="en-US" b="1" dirty="0"/>
              <a:t>watts:</a:t>
            </a:r>
            <a:r>
              <a:rPr lang="en-US" dirty="0"/>
              <a:t>  1 watt = 1 joule/s.</a:t>
            </a:r>
          </a:p>
        </p:txBody>
      </p:sp>
    </p:spTree>
    <p:extLst>
      <p:ext uri="{BB962C8B-B14F-4D97-AF65-F5344CB8AC3E}">
        <p14:creationId xmlns:p14="http://schemas.microsoft.com/office/powerpoint/2010/main" val="41549319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light and matter interact?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Emission</a:t>
            </a:r>
          </a:p>
          <a:p>
            <a:r>
              <a:rPr lang="en-US" dirty="0"/>
              <a:t>Absorption</a:t>
            </a:r>
          </a:p>
          <a:p>
            <a:r>
              <a:rPr lang="en-US" dirty="0"/>
              <a:t>Transmission</a:t>
            </a:r>
          </a:p>
          <a:p>
            <a:pPr lvl="1"/>
            <a:r>
              <a:rPr lang="en-US" dirty="0">
                <a:solidFill>
                  <a:schemeClr val="tx2"/>
                </a:solidFill>
                <a:cs typeface="ヒラギノ角ゴ Pro W3" charset="-128"/>
              </a:rPr>
              <a:t>Transparent objects transmit light.</a:t>
            </a:r>
          </a:p>
          <a:p>
            <a:pPr lvl="1"/>
            <a:r>
              <a:rPr lang="en-US" dirty="0">
                <a:solidFill>
                  <a:schemeClr val="tx2"/>
                </a:solidFill>
                <a:cs typeface="ヒラギノ角ゴ Pro W3" charset="-128"/>
              </a:rPr>
              <a:t>Opaque objects block (absorb) light.</a:t>
            </a:r>
          </a:p>
          <a:p>
            <a:r>
              <a:rPr lang="en-US" dirty="0"/>
              <a:t>Reflection/scattering</a:t>
            </a:r>
          </a:p>
        </p:txBody>
      </p:sp>
    </p:spTree>
    <p:extLst>
      <p:ext uri="{BB962C8B-B14F-4D97-AF65-F5344CB8AC3E}">
        <p14:creationId xmlns:p14="http://schemas.microsoft.com/office/powerpoint/2010/main" val="9910466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Reflection and Scattering</a:t>
            </a:r>
            <a:endParaRPr lang="en-US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79" b="20862"/>
          <a:stretch>
            <a:fillRect/>
          </a:stretch>
        </p:blipFill>
        <p:spPr bwMode="auto">
          <a:xfrm>
            <a:off x="762000" y="1371600"/>
            <a:ext cx="22415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9"/>
          <a:stretch>
            <a:fillRect/>
          </a:stretch>
        </p:blipFill>
        <p:spPr bwMode="auto">
          <a:xfrm>
            <a:off x="3352800" y="1784350"/>
            <a:ext cx="56388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642938" y="4864100"/>
            <a:ext cx="2895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Trebuchet MS" charset="0"/>
              </a:rPr>
              <a:t>Mirror reflects light in a particular direction</a:t>
            </a: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  <a:cs typeface="Trebuchet MS" charset="0"/>
            </a:endParaRPr>
          </a:p>
        </p:txBody>
      </p:sp>
      <p:sp>
        <p:nvSpPr>
          <p:cNvPr id="445446" name="Text Box 6"/>
          <p:cNvSpPr txBox="1">
            <a:spLocks noChangeArrowheads="1"/>
          </p:cNvSpPr>
          <p:nvPr/>
        </p:nvSpPr>
        <p:spPr bwMode="auto">
          <a:xfrm>
            <a:off x="4191000" y="4724400"/>
            <a:ext cx="434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Trebuchet MS" charset="0"/>
              </a:rPr>
              <a:t>Movie screen scatters light in all directions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Interactions of Light with Matter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651500"/>
            <a:ext cx="8534400" cy="928688"/>
          </a:xfrm>
        </p:spPr>
        <p:txBody>
          <a:bodyPr/>
          <a:lstStyle/>
          <a:p>
            <a:r>
              <a:rPr lang="en-US" sz="2400">
                <a:latin typeface="Trebuchet MS" charset="0"/>
                <a:ea typeface="ヒラギノ角ゴ Pro W3" charset="0"/>
                <a:cs typeface="ヒラギノ角ゴ Pro W3" charset="0"/>
              </a:rPr>
              <a:t>Interactions between light and matter determine the appearance of everything around us</a:t>
            </a:r>
          </a:p>
        </p:txBody>
      </p:sp>
      <p:pic>
        <p:nvPicPr>
          <p:cNvPr id="53252" name="Picture 4" descr="ReflectionScatgAnnot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3949" r="2130" b="17111"/>
          <a:stretch>
            <a:fillRect/>
          </a:stretch>
        </p:blipFill>
        <p:spPr bwMode="auto">
          <a:xfrm>
            <a:off x="173038" y="1584325"/>
            <a:ext cx="8704262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light?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Light can act either like a wave or like a particle.</a:t>
            </a:r>
          </a:p>
          <a:p>
            <a:endParaRPr lang="en-US"/>
          </a:p>
          <a:p>
            <a:r>
              <a:rPr lang="en-US"/>
              <a:t>Particles of light are called </a:t>
            </a:r>
            <a:r>
              <a:rPr lang="en-US" b="1"/>
              <a:t>photons.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21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What is light?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80400" cy="16764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Oscillating electric and magnetic fields, traveling at 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speed of light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(300,000 km/sec)</a:t>
            </a:r>
          </a:p>
        </p:txBody>
      </p:sp>
      <p:pic>
        <p:nvPicPr>
          <p:cNvPr id="553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206750"/>
            <a:ext cx="8950325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Light can be described as a wave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371600"/>
            <a:ext cx="8737600" cy="51054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Wave: a periodic disturbance that travels through space and time</a:t>
            </a:r>
          </a:p>
          <a:p>
            <a:pPr lvl="1"/>
            <a:r>
              <a:rPr lang="en-US">
                <a:latin typeface="Arial" charset="0"/>
                <a:ea typeface="ヒラギノ角ゴ Pro W3" charset="0"/>
              </a:rPr>
              <a:t>Wavelength  λ</a:t>
            </a:r>
            <a:r>
              <a:rPr lang="en-US" i="1">
                <a:latin typeface="Symbol" charset="0"/>
                <a:ea typeface="ヒラギノ角ゴ Pro W3" charset="0"/>
              </a:rPr>
              <a:t>  </a:t>
            </a:r>
            <a:r>
              <a:rPr lang="en-US">
                <a:latin typeface="Helvetica" charset="0"/>
                <a:ea typeface="ヒラギノ角ゴ Pro W3" charset="0"/>
              </a:rPr>
              <a:t>(e.g. meters)</a:t>
            </a:r>
            <a:endParaRPr lang="en-US">
              <a:latin typeface="Arial" charset="0"/>
              <a:ea typeface="ヒラギノ角ゴ Pro W3" charset="0"/>
            </a:endParaRPr>
          </a:p>
          <a:p>
            <a:pPr lvl="1"/>
            <a:r>
              <a:rPr lang="en-US">
                <a:latin typeface="Arial" charset="0"/>
                <a:ea typeface="ヒラギノ角ゴ Pro W3" charset="0"/>
              </a:rPr>
              <a:t>Frequency    </a:t>
            </a:r>
            <a:r>
              <a:rPr lang="en-US" i="1">
                <a:latin typeface="Arial" charset="0"/>
                <a:ea typeface="ヒラギノ角ゴ Pro W3" charset="0"/>
              </a:rPr>
              <a:t>f</a:t>
            </a:r>
            <a:r>
              <a:rPr lang="en-US">
                <a:latin typeface="Arial" charset="0"/>
                <a:ea typeface="ヒラギノ角ゴ Pro W3" charset="0"/>
              </a:rPr>
              <a:t>  (cycles per sec or Hertz)</a:t>
            </a:r>
          </a:p>
          <a:p>
            <a:pPr lvl="1"/>
            <a:r>
              <a:rPr lang="en-US">
                <a:latin typeface="Arial" charset="0"/>
                <a:ea typeface="ヒラギノ角ゴ Pro W3" charset="0"/>
              </a:rPr>
              <a:t>Propagation speed </a:t>
            </a:r>
            <a:r>
              <a:rPr lang="en-US" i="1">
                <a:latin typeface="Arial" charset="0"/>
                <a:ea typeface="ヒラギノ角ゴ Pro W3" charset="0"/>
              </a:rPr>
              <a:t>c   </a:t>
            </a:r>
            <a:r>
              <a:rPr lang="en-US">
                <a:latin typeface="Arial" charset="0"/>
                <a:ea typeface="ヒラギノ角ゴ Pro W3" charset="0"/>
              </a:rPr>
              <a:t>(e.g. meters / sec)</a:t>
            </a:r>
            <a:endParaRPr lang="en-US" i="1">
              <a:latin typeface="Arial" charset="0"/>
              <a:ea typeface="ヒラギノ角ゴ Pro W3" charset="0"/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3844925"/>
            <a:ext cx="6592887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2401888" y="2757488"/>
            <a:ext cx="38433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 u="sng" dirty="0">
                <a:solidFill>
                  <a:schemeClr val="bg2"/>
                </a:solidFill>
                <a:latin typeface="Trebuchet MS" charset="0"/>
                <a:hlinkClick r:id="rId3"/>
              </a:rPr>
              <a:t>Anatomy of a Wave</a:t>
            </a:r>
            <a:endParaRPr lang="en-US" sz="3200" u="sng" dirty="0">
              <a:solidFill>
                <a:schemeClr val="bg2"/>
              </a:solidFill>
              <a:latin typeface="Trebuchet MS" charset="0"/>
            </a:endParaRPr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6281738" y="5186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WavelengthExam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370013"/>
            <a:ext cx="71628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392113" y="422275"/>
            <a:ext cx="5078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Wavelength visualized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Relation between frequency and wavelength of a light wave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If a wave oscillates </a:t>
            </a:r>
            <a:r>
              <a:rPr lang="en-US" i="1">
                <a:latin typeface="Arial" charset="0"/>
                <a:ea typeface="ヒラギノ角ゴ Pro W3" charset="0"/>
                <a:cs typeface="ヒラギノ角ゴ Pro W3" charset="0"/>
              </a:rPr>
              <a:t>f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times a second, its frequency is </a:t>
            </a:r>
            <a:r>
              <a:rPr lang="en-US" i="1">
                <a:latin typeface="Arial" charset="0"/>
                <a:ea typeface="ヒラギノ角ゴ Pro W3" charset="0"/>
                <a:cs typeface="ヒラギノ角ゴ Pro W3" charset="0"/>
              </a:rPr>
              <a:t>f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cycles per sec or Hertz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Period of a wave is time for two crests to pass a given point in space:   </a:t>
            </a:r>
            <a:r>
              <a:rPr lang="en-US" i="1">
                <a:latin typeface="Arial" charset="0"/>
                <a:ea typeface="ヒラギノ角ゴ Pro W3" charset="0"/>
                <a:cs typeface="ヒラギノ角ゴ Pro W3" charset="0"/>
              </a:rPr>
              <a:t>P  =   1 / f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sec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Relation between frequency </a:t>
            </a:r>
            <a:r>
              <a:rPr lang="en-US" i="1">
                <a:latin typeface="Arial" charset="0"/>
                <a:ea typeface="ヒラギノ角ゴ Pro W3" charset="0"/>
                <a:cs typeface="ヒラギノ角ゴ Pro W3" charset="0"/>
              </a:rPr>
              <a:t>f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and wavelength </a:t>
            </a:r>
            <a:r>
              <a:rPr lang="en-US">
                <a:latin typeface="Symbol" charset="0"/>
                <a:ea typeface="ヒラギノ角ゴ Pro W3" charset="0"/>
                <a:cs typeface="ヒラギノ角ゴ Pro W3" charset="0"/>
              </a:rPr>
              <a:t>λ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</a:t>
            </a:r>
          </a:p>
          <a:p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2130425" y="4992688"/>
          <a:ext cx="4033838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8" name="Equation" r:id="rId4" imgW="1168400" imgH="419100" progId="Equation.DSMT4">
                  <p:embed/>
                </p:oleObj>
              </mc:Choice>
              <mc:Fallback>
                <p:oleObj name="Equation" r:id="rId4" imgW="11684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25" y="4992688"/>
                        <a:ext cx="4033838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7543800" cy="7620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The Scientific Method</a:t>
            </a: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0640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What is a scientific theory?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How can we distinguish science from non-science?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Units of frequency and wavelength</a:t>
            </a: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311150" y="2449513"/>
          <a:ext cx="8154988" cy="284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7" name="Equation" r:id="rId4" imgW="2362200" imgH="825500" progId="Equation.DSMT4">
                  <p:embed/>
                </p:oleObj>
              </mc:Choice>
              <mc:Fallback>
                <p:oleObj name="Equation" r:id="rId4" imgW="2362200" imgH="825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2449513"/>
                        <a:ext cx="8154988" cy="284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Line 6"/>
          <p:cNvSpPr>
            <a:spLocks noChangeShapeType="1"/>
          </p:cNvSpPr>
          <p:nvPr/>
        </p:nvSpPr>
        <p:spPr bwMode="auto">
          <a:xfrm flipH="1">
            <a:off x="3530600" y="3327400"/>
            <a:ext cx="1143000" cy="368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7"/>
          <p:cNvSpPr>
            <a:spLocks noChangeShapeType="1"/>
          </p:cNvSpPr>
          <p:nvPr/>
        </p:nvSpPr>
        <p:spPr bwMode="auto">
          <a:xfrm flipH="1">
            <a:off x="3733800" y="4787900"/>
            <a:ext cx="1143000" cy="368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Units used for wavelength</a:t>
            </a: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720850"/>
            <a:ext cx="572135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3854450" y="5145088"/>
            <a:ext cx="571500" cy="457200"/>
          </a:xfrm>
          <a:prstGeom prst="rect">
            <a:avLst/>
          </a:prstGeom>
          <a:solidFill>
            <a:srgbClr val="FFFF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b="0">
                <a:solidFill>
                  <a:schemeClr val="bg2"/>
                </a:solidFill>
                <a:latin typeface="Symbol" charset="0"/>
              </a:rPr>
              <a:t>μ</a:t>
            </a:r>
            <a:r>
              <a:rPr lang="en-US" sz="2000" b="0">
                <a:solidFill>
                  <a:schemeClr val="bg2"/>
                </a:solidFill>
                <a:latin typeface="Helvetica" charset="0"/>
              </a:rPr>
              <a:t>m</a:t>
            </a:r>
            <a:endParaRPr lang="en-US" b="0">
              <a:solidFill>
                <a:schemeClr val="bg2"/>
              </a:solidFill>
              <a:latin typeface="Symbol" charset="0"/>
            </a:endParaRPr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2144713" y="5180013"/>
            <a:ext cx="1454150" cy="396875"/>
          </a:xfrm>
          <a:prstGeom prst="rect">
            <a:avLst/>
          </a:prstGeom>
          <a:solidFill>
            <a:srgbClr val="FFFF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b="0">
                <a:solidFill>
                  <a:schemeClr val="bg2"/>
                </a:solidFill>
                <a:latin typeface="Helvetica" charset="0"/>
              </a:rPr>
              <a:t>micron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7429500" cy="1346200"/>
          </a:xfrm>
        </p:spPr>
        <p:txBody>
          <a:bodyPr/>
          <a:lstStyle/>
          <a:p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Doppler shift: a moving object can change frequency of emitted or reflected waves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67700" cy="7112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Sound waves: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1357313"/>
            <a:ext cx="387350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5033963" y="3205163"/>
            <a:ext cx="132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b="0">
                <a:solidFill>
                  <a:schemeClr val="bg2"/>
                </a:solidFill>
                <a:latin typeface="Helvetica" charset="0"/>
              </a:rPr>
              <a:t>Stationary</a:t>
            </a:r>
            <a:endParaRPr lang="en-US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218113" y="5897563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b="0">
                <a:solidFill>
                  <a:schemeClr val="bg2"/>
                </a:solidFill>
                <a:latin typeface="Helvetica" charset="0"/>
              </a:rPr>
              <a:t>Moving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  <a:hlinkClick r:id="rId3" action="ppaction://hlinkfile"/>
              </a:rPr>
              <a:t>Hearing the Doppler Effect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7429500" cy="1346200"/>
          </a:xfrm>
        </p:spPr>
        <p:txBody>
          <a:bodyPr/>
          <a:lstStyle/>
          <a:p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Doppler shift: a moving object can change frequency of emitted or reflected waves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67700" cy="7112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Light waves:</a:t>
            </a:r>
          </a:p>
        </p:txBody>
      </p:sp>
      <p:pic>
        <p:nvPicPr>
          <p:cNvPr id="737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022475"/>
            <a:ext cx="5605462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Size of Doppler shift depends on speed v </a:t>
            </a: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563563" y="1990725"/>
          <a:ext cx="7850187" cy="360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5" name="Equation" r:id="rId4" imgW="3314700" imgH="1524000" progId="Equation.DSMT4">
                  <p:embed/>
                </p:oleObj>
              </mc:Choice>
              <mc:Fallback>
                <p:oleObj name="Equation" r:id="rId4" imgW="3314700" imgH="152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990725"/>
                        <a:ext cx="7850187" cy="360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Example of Doppler shift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073" y="1300018"/>
            <a:ext cx="8534400" cy="4876800"/>
          </a:xfrm>
        </p:spPr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The </a:t>
            </a:r>
            <a:r>
              <a:rPr lang="ja-JP" altLang="en-US" dirty="0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rest wavelength</a:t>
            </a:r>
            <a:r>
              <a:rPr lang="ja-JP" altLang="en-US" dirty="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of light being emitted by a planet is 6562.85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Å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, and we observe this light to be shifted to a wavelength of 6562.55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Å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Bef>
                <a:spcPct val="5000"/>
              </a:spcBef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What velocity does light</a:t>
            </a:r>
            <a:r>
              <a:rPr lang="ja-JP" altLang="en-US" dirty="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 source have? </a:t>
            </a:r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087201"/>
              </p:ext>
            </p:extLst>
          </p:nvPr>
        </p:nvGraphicFramePr>
        <p:xfrm>
          <a:off x="1639454" y="3061110"/>
          <a:ext cx="5392144" cy="379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5" name="Equation" r:id="rId4" imgW="3225800" imgH="2273300" progId="Equation.DSMT4">
                  <p:embed/>
                </p:oleObj>
              </mc:Choice>
              <mc:Fallback>
                <p:oleObj name="Equation" r:id="rId4" imgW="3225800" imgH="2273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454" y="3061110"/>
                        <a:ext cx="5392144" cy="3796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Extrasolar planets: one method of detection relies on Doppler shift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5943600"/>
            <a:ext cx="8534400" cy="533400"/>
          </a:xfrm>
        </p:spPr>
        <p:txBody>
          <a:bodyPr/>
          <a:lstStyle/>
          <a:p>
            <a:pPr>
              <a:defRPr/>
            </a:pPr>
            <a:endParaRPr lang="en-US" sz="2000">
              <a:ea typeface="+mn-ea"/>
              <a:cs typeface="+mn-cs"/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498600"/>
            <a:ext cx="8662987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Concept Question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Which of the following are ways to detect the velocity of a star towards us or away from us?</a:t>
            </a:r>
          </a:p>
          <a:p>
            <a:pPr marL="914400" lvl="1" indent="-457200">
              <a:buFont typeface="Times" charset="0"/>
              <a:buAutoNum type="alphaLcParenR"/>
            </a:pPr>
            <a:r>
              <a:rPr lang="en-US">
                <a:latin typeface="Arial" charset="0"/>
                <a:ea typeface="ヒラギノ角ゴ Pro W3" charset="0"/>
              </a:rPr>
              <a:t>taking photographs 6 months apart</a:t>
            </a:r>
          </a:p>
          <a:p>
            <a:pPr marL="914400" lvl="1" indent="-457200">
              <a:buFont typeface="Times" charset="0"/>
              <a:buAutoNum type="alphaLcParenR"/>
            </a:pPr>
            <a:r>
              <a:rPr lang="en-US">
                <a:latin typeface="Arial" charset="0"/>
                <a:ea typeface="ヒラギノ角ゴ Pro W3" charset="0"/>
              </a:rPr>
              <a:t>applying the inverse square law of brightness</a:t>
            </a:r>
          </a:p>
          <a:p>
            <a:pPr marL="914400" lvl="1" indent="-457200">
              <a:buFont typeface="Times" charset="0"/>
              <a:buAutoNum type="alphaLcParenR"/>
            </a:pPr>
            <a:r>
              <a:rPr lang="en-US">
                <a:latin typeface="Arial" charset="0"/>
                <a:ea typeface="ヒラギノ角ゴ Pro W3" charset="0"/>
              </a:rPr>
              <a:t>measuring the shift in wavelength of its light</a:t>
            </a:r>
          </a:p>
          <a:p>
            <a:pPr marL="914400" lvl="1" indent="-457200">
              <a:buFont typeface="Times" charset="0"/>
              <a:buAutoNum type="alphaLcParenR"/>
            </a:pPr>
            <a:r>
              <a:rPr lang="en-US">
                <a:latin typeface="Arial" charset="0"/>
                <a:ea typeface="ヒラギノ角ゴ Pro W3" charset="0"/>
              </a:rPr>
              <a:t>measuring the shift in distance of the star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Light as a particle: photons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369291"/>
            <a:ext cx="8534400" cy="48768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A paradox:  light behaves </a:t>
            </a:r>
            <a:r>
              <a:rPr lang="en-US" sz="2400" u="sng" dirty="0">
                <a:latin typeface="Arial" charset="0"/>
                <a:ea typeface="ヒラギノ角ゴ Pro W3" charset="0"/>
                <a:cs typeface="ヒラギノ角ゴ Pro W3" charset="0"/>
              </a:rPr>
              <a:t>both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as a particle </a:t>
            </a:r>
            <a:r>
              <a:rPr lang="en-US" sz="2400" u="sng" dirty="0">
                <a:latin typeface="Arial" charset="0"/>
                <a:ea typeface="ヒラギノ角ゴ Pro W3" charset="0"/>
                <a:cs typeface="ヒラギノ角ゴ Pro W3" charset="0"/>
              </a:rPr>
              <a:t>and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as a wave!</a:t>
            </a:r>
          </a:p>
          <a:p>
            <a:pPr>
              <a:spcBef>
                <a:spcPct val="30000"/>
              </a:spcBef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Just as a baseball carries a specific amount of kinetic energy, each light particle or </a:t>
            </a:r>
            <a:r>
              <a:rPr lang="ja-JP" altLang="en-US" sz="2400" dirty="0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photon</a:t>
            </a:r>
            <a:r>
              <a:rPr lang="ja-JP" altLang="en-US" sz="2400" dirty="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of light carries a specific amount of </a:t>
            </a:r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radiative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energy:</a:t>
            </a: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995497"/>
              </p:ext>
            </p:extLst>
          </p:nvPr>
        </p:nvGraphicFramePr>
        <p:xfrm>
          <a:off x="889303" y="3717637"/>
          <a:ext cx="7365697" cy="2778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8" name="Equation" r:id="rId4" imgW="2895600" imgH="1092200" progId="Equation.DSMT4">
                  <p:embed/>
                </p:oleObj>
              </mc:Choice>
              <mc:Fallback>
                <p:oleObj name="Equation" r:id="rId4" imgW="2895600" imgH="1092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303" y="3717637"/>
                        <a:ext cx="7365697" cy="2778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203200"/>
            <a:ext cx="7162800" cy="12954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What is a scientific theory?</a:t>
            </a:r>
            <a:endParaRPr lang="en-US" sz="36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447800"/>
            <a:ext cx="85344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75"/>
              </a:spcBef>
              <a:spcAft>
                <a:spcPts val="600"/>
              </a:spcAft>
              <a:buFont typeface="Times" charset="0"/>
              <a:buChar char="•"/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The word </a:t>
            </a:r>
            <a:r>
              <a:rPr lang="ja-JP" altLang="en-US" sz="2400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theory</a:t>
            </a:r>
            <a:r>
              <a:rPr lang="ja-JP" altLang="en-US" sz="240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 has a somewhat different meaning in science than in everyday life.</a:t>
            </a:r>
          </a:p>
          <a:p>
            <a:pPr>
              <a:lnSpc>
                <a:spcPct val="90000"/>
              </a:lnSpc>
              <a:spcBef>
                <a:spcPts val="1075"/>
              </a:spcBef>
              <a:spcAft>
                <a:spcPts val="600"/>
              </a:spcAft>
              <a:buFont typeface="Times" charset="0"/>
              <a:buChar char="•"/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A </a:t>
            </a:r>
            <a:r>
              <a:rPr lang="en-US" sz="2400" i="1">
                <a:latin typeface="Arial" charset="0"/>
                <a:ea typeface="ヒラギノ角ゴ Pro W3" charset="0"/>
                <a:cs typeface="ヒラギノ角ゴ Pro W3" charset="0"/>
              </a:rPr>
              <a:t>scientific theory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 must: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Times CE" charset="0"/>
              <a:buChar char="—"/>
            </a:pPr>
            <a:r>
              <a:rPr lang="en-US" sz="1600">
                <a:latin typeface="Arial" charset="0"/>
                <a:ea typeface="ヒラギノ角ゴ Pro W3" charset="0"/>
              </a:rPr>
              <a:t> </a:t>
            </a:r>
            <a:r>
              <a:rPr lang="en-US" sz="1800">
                <a:latin typeface="Arial" charset="0"/>
                <a:ea typeface="ヒラギノ角ゴ Pro W3" charset="0"/>
              </a:rPr>
              <a:t>Explain a wide variety of observations with a few simple principles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Times CE" charset="0"/>
              <a:buChar char="—"/>
            </a:pPr>
            <a:r>
              <a:rPr lang="en-US" sz="1800">
                <a:latin typeface="Arial" charset="0"/>
                <a:ea typeface="ヒラギノ角ゴ Pro W3" charset="0"/>
              </a:rPr>
              <a:t> Be supported by a large, compelling body of evidence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Times CE" charset="0"/>
              <a:buChar char="—"/>
            </a:pPr>
            <a:r>
              <a:rPr lang="en-US" sz="1800">
                <a:latin typeface="Arial" charset="0"/>
                <a:ea typeface="ヒラギノ角ゴ Pro W3" charset="0"/>
              </a:rPr>
              <a:t> Must not have failed crucial tests of its validity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Times CE" charset="0"/>
              <a:buChar char="—"/>
            </a:pPr>
            <a:r>
              <a:rPr lang="en-US" sz="1800">
                <a:latin typeface="Arial" charset="0"/>
                <a:ea typeface="ヒラギノ角ゴ Pro W3" charset="0"/>
              </a:rPr>
              <a:t> Must be amenable to modification if new data require this</a:t>
            </a:r>
          </a:p>
          <a:p>
            <a:pPr>
              <a:lnSpc>
                <a:spcPct val="90000"/>
              </a:lnSpc>
              <a:spcBef>
                <a:spcPct val="70000"/>
              </a:spcBef>
              <a:spcAft>
                <a:spcPct val="25000"/>
              </a:spcAft>
              <a:buFont typeface="Times" charset="0"/>
              <a:buChar char="•"/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Newton</a:t>
            </a:r>
            <a:r>
              <a:rPr lang="ja-JP" altLang="en-US" sz="240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s laws of gravitation are a good example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Font typeface="Times" charset="0"/>
              <a:buChar char="–"/>
            </a:pPr>
            <a:r>
              <a:rPr lang="en-US" sz="1800">
                <a:latin typeface="Arial" charset="0"/>
                <a:ea typeface="ヒラギノ角ゴ Pro W3" charset="0"/>
              </a:rPr>
              <a:t>They explain a wide body of observations, have lots of evidence, but under some (very unusual) circumstances they require modification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Font typeface="Times" charset="0"/>
              <a:buChar char="–"/>
            </a:pPr>
            <a:r>
              <a:rPr lang="en-US" sz="1800">
                <a:latin typeface="Arial" charset="0"/>
                <a:ea typeface="ヒラギノ角ゴ Pro W3" charset="0"/>
              </a:rPr>
              <a:t>Near black holes and neutron stars, gravity is so strong that Einstein</a:t>
            </a:r>
            <a:r>
              <a:rPr lang="ja-JP" altLang="en-US" sz="1800">
                <a:latin typeface="Arial" charset="0"/>
                <a:ea typeface="ヒラギノ角ゴ Pro W3" charset="0"/>
              </a:rPr>
              <a:t>’</a:t>
            </a:r>
            <a:r>
              <a:rPr lang="en-US" sz="1800">
                <a:latin typeface="Arial" charset="0"/>
                <a:ea typeface="ヒラギノ角ゴ Pro W3" charset="0"/>
              </a:rPr>
              <a:t>s theory of General Relativity applies, instead of Newton</a:t>
            </a:r>
            <a:r>
              <a:rPr lang="ja-JP" altLang="en-US" sz="1800">
                <a:latin typeface="Arial" charset="0"/>
                <a:ea typeface="ヒラギノ角ゴ Pro W3" charset="0"/>
              </a:rPr>
              <a:t>’</a:t>
            </a:r>
            <a:r>
              <a:rPr lang="en-US" sz="1800">
                <a:latin typeface="Arial" charset="0"/>
                <a:ea typeface="ヒラギノ角ゴ Pro W3" charset="0"/>
              </a:rPr>
              <a:t>s laws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Font typeface="Times" charset="0"/>
              <a:buChar char="–"/>
            </a:pPr>
            <a:endParaRPr lang="en-US" sz="1600">
              <a:latin typeface="Arial" charset="0"/>
              <a:ea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643688" cy="1271588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Distinguish between light energy and light intensity</a:t>
            </a:r>
          </a:p>
        </p:txBody>
      </p:sp>
      <p:pic>
        <p:nvPicPr>
          <p:cNvPr id="86019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7" b="19737"/>
          <a:stretch>
            <a:fillRect/>
          </a:stretch>
        </p:blipFill>
        <p:spPr bwMode="auto">
          <a:xfrm>
            <a:off x="612775" y="1758950"/>
            <a:ext cx="4186238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95"/>
          <a:stretch>
            <a:fillRect/>
          </a:stretch>
        </p:blipFill>
        <p:spPr bwMode="auto">
          <a:xfrm>
            <a:off x="625475" y="4495800"/>
            <a:ext cx="42068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5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080000" y="1779588"/>
            <a:ext cx="4064000" cy="48133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Higher amplitude and intensity</a:t>
            </a:r>
          </a:p>
          <a:p>
            <a:pPr lvl="1">
              <a:spcBef>
                <a:spcPct val="30000"/>
              </a:spcBef>
            </a:pPr>
            <a:r>
              <a:rPr lang="en-US">
                <a:latin typeface="Arial" charset="0"/>
                <a:ea typeface="ヒラギノ角ゴ Pro W3" charset="0"/>
              </a:rPr>
              <a:t>Intensity is just square of amplitude</a:t>
            </a:r>
          </a:p>
          <a:p>
            <a:pPr>
              <a:spcBef>
                <a:spcPct val="30000"/>
              </a:spcBef>
            </a:pP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Bef>
                <a:spcPct val="30000"/>
              </a:spcBef>
            </a:pP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Higher frequency and photon energy</a:t>
            </a:r>
          </a:p>
        </p:txBody>
      </p:sp>
      <p:sp>
        <p:nvSpPr>
          <p:cNvPr id="86022" name="Line 11"/>
          <p:cNvSpPr>
            <a:spLocks noChangeShapeType="1"/>
          </p:cNvSpPr>
          <p:nvPr/>
        </p:nvSpPr>
        <p:spPr bwMode="auto">
          <a:xfrm>
            <a:off x="865188" y="5192713"/>
            <a:ext cx="39608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02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5441950"/>
            <a:ext cx="24130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Visible light is only a small fraction of the electromagnetic spectrum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880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046288"/>
            <a:ext cx="8332787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0"/>
            <a:ext cx="7162800" cy="1295400"/>
          </a:xfrm>
        </p:spPr>
        <p:txBody>
          <a:bodyPr/>
          <a:lstStyle/>
          <a:p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Jupiter at many wavelengths: Each tells us something different about the planet</a:t>
            </a:r>
          </a:p>
        </p:txBody>
      </p:sp>
      <p:pic>
        <p:nvPicPr>
          <p:cNvPr id="901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89075"/>
            <a:ext cx="7904163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357313" y="4371975"/>
            <a:ext cx="2717800" cy="2278063"/>
            <a:chOff x="855" y="2754"/>
            <a:chExt cx="1712" cy="1435"/>
          </a:xfrm>
        </p:grpSpPr>
        <p:pic>
          <p:nvPicPr>
            <p:cNvPr id="9012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" y="2754"/>
              <a:ext cx="1688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1" name="Text Box 7"/>
            <p:cNvSpPr txBox="1">
              <a:spLocks noChangeArrowheads="1"/>
            </p:cNvSpPr>
            <p:nvPr/>
          </p:nvSpPr>
          <p:spPr bwMode="auto">
            <a:xfrm>
              <a:off x="1597" y="3935"/>
              <a:ext cx="9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000" b="0">
                  <a:latin typeface="Helvetica" charset="0"/>
                </a:rPr>
                <a:t>radio waves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865688" y="4354513"/>
            <a:ext cx="2625725" cy="2328862"/>
            <a:chOff x="3065" y="2743"/>
            <a:chExt cx="1654" cy="1467"/>
          </a:xfrm>
        </p:grpSpPr>
        <p:pic>
          <p:nvPicPr>
            <p:cNvPr id="90118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43"/>
            <a:stretch>
              <a:fillRect/>
            </a:stretch>
          </p:blipFill>
          <p:spPr bwMode="auto">
            <a:xfrm>
              <a:off x="3065" y="2743"/>
              <a:ext cx="1654" cy="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19" name="Text Box 10"/>
            <p:cNvSpPr txBox="1">
              <a:spLocks noChangeArrowheads="1"/>
            </p:cNvSpPr>
            <p:nvPr/>
          </p:nvSpPr>
          <p:spPr bwMode="auto">
            <a:xfrm>
              <a:off x="3122" y="2759"/>
              <a:ext cx="4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000" b="0">
                  <a:latin typeface="Helvetica" charset="0"/>
                </a:rPr>
                <a:t>xrays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have we learned?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What is light?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Light can behave like either a wave or a particle.</a:t>
            </a:r>
          </a:p>
          <a:p>
            <a:pPr lvl="1">
              <a:lnSpc>
                <a:spcPct val="90000"/>
              </a:lnSpc>
            </a:pPr>
            <a:r>
              <a:rPr lang="en-US"/>
              <a:t>A light wave is a vibration of electric and magnetic fields.</a:t>
            </a:r>
          </a:p>
          <a:p>
            <a:pPr lvl="1">
              <a:lnSpc>
                <a:spcPct val="90000"/>
              </a:lnSpc>
            </a:pPr>
            <a:r>
              <a:rPr lang="en-US"/>
              <a:t>Light waves have a wavelength and a frequency.</a:t>
            </a:r>
          </a:p>
          <a:p>
            <a:pPr lvl="1">
              <a:lnSpc>
                <a:spcPct val="90000"/>
              </a:lnSpc>
            </a:pPr>
            <a:r>
              <a:rPr lang="en-US"/>
              <a:t>Photons are particles of light. </a:t>
            </a:r>
          </a:p>
          <a:p>
            <a:pPr>
              <a:lnSpc>
                <a:spcPct val="90000"/>
              </a:lnSpc>
            </a:pPr>
            <a:r>
              <a:rPr lang="en-US" b="1"/>
              <a:t>What is the electromagnetic spectrum?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Human eyes cannot see most forms of light.</a:t>
            </a:r>
          </a:p>
          <a:p>
            <a:pPr lvl="1">
              <a:lnSpc>
                <a:spcPct val="90000"/>
              </a:lnSpc>
            </a:pPr>
            <a:r>
              <a:rPr lang="en-US"/>
              <a:t>The entire range of wavelengths of light is known as the electromagnetic spectrum.</a:t>
            </a:r>
          </a:p>
        </p:txBody>
      </p:sp>
    </p:spTree>
    <p:extLst>
      <p:ext uri="{BB962C8B-B14F-4D97-AF65-F5344CB8AC3E}">
        <p14:creationId xmlns:p14="http://schemas.microsoft.com/office/powerpoint/2010/main" val="37880739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Properties of Matter</a:t>
            </a:r>
            <a:endParaRPr lang="en-US" sz="28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878388" cy="48768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What is the structure of matter?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What are the phases of matter?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How is energy stored in atoms?</a:t>
            </a: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1487488"/>
            <a:ext cx="3138487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Atomic structure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833563"/>
            <a:ext cx="8329613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What is the smallest-structure of matter? 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02"/>
          <a:stretch>
            <a:fillRect/>
          </a:stretch>
        </p:blipFill>
        <p:spPr bwMode="auto">
          <a:xfrm>
            <a:off x="838200" y="1479550"/>
            <a:ext cx="74676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4044950" y="4972050"/>
            <a:ext cx="1306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 sz="3600">
                <a:solidFill>
                  <a:schemeClr val="tx2"/>
                </a:solidFill>
                <a:latin typeface="Trebuchet MS" charset="0"/>
              </a:rPr>
              <a:t>Atom</a:t>
            </a:r>
            <a:endParaRPr lang="en-US" b="0">
              <a:latin typeface="Times New Roman" charset="0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7123113" y="3657600"/>
            <a:ext cx="1182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 b="0">
                <a:latin typeface="Times New Roman" charset="0"/>
              </a:rPr>
              <a:t>Nucleus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486400" y="1447800"/>
            <a:ext cx="1216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 b="0">
                <a:latin typeface="Times New Roman" charset="0"/>
              </a:rPr>
              <a:t>Electron</a:t>
            </a:r>
          </a:p>
          <a:p>
            <a:pPr algn="l" eaLnBrk="1" hangingPunct="1"/>
            <a:r>
              <a:rPr lang="en-US" b="0">
                <a:latin typeface="Times New Roman" charset="0"/>
              </a:rPr>
              <a:t>Cloud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3654425" y="1400175"/>
            <a:ext cx="1781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2"/>
                </a:solidFill>
                <a:latin typeface="Trebuchet MS" charset="0"/>
              </a:rPr>
              <a:t>Electron</a:t>
            </a:r>
          </a:p>
          <a:p>
            <a:pPr eaLnBrk="1" hangingPunct="1"/>
            <a:r>
              <a:rPr lang="en-US" sz="3200">
                <a:solidFill>
                  <a:schemeClr val="bg2"/>
                </a:solidFill>
                <a:latin typeface="Trebuchet MS" charset="0"/>
              </a:rPr>
              <a:t>cloud</a:t>
            </a:r>
            <a:endParaRPr lang="en-US" b="0">
              <a:latin typeface="Times New Roman" charset="0"/>
            </a:endParaRP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5953125" y="3730625"/>
            <a:ext cx="2919413" cy="884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2"/>
                </a:solidFill>
                <a:latin typeface="Trebuchet MS" charset="0"/>
              </a:rPr>
              <a:t>Nucleus</a:t>
            </a:r>
          </a:p>
          <a:p>
            <a:pPr eaLnBrk="1" hangingPunct="1"/>
            <a:r>
              <a:rPr lang="en-US" sz="2000">
                <a:solidFill>
                  <a:schemeClr val="bg2"/>
                </a:solidFill>
                <a:latin typeface="Trebuchet MS" charset="0"/>
              </a:rPr>
              <a:t>(protons and neutrons)</a:t>
            </a:r>
            <a:endParaRPr lang="en-US" b="0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Atomic Number and Mass 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1295400"/>
          </a:xfrm>
        </p:spPr>
        <p:txBody>
          <a:bodyPr/>
          <a:lstStyle/>
          <a:p>
            <a:pPr marL="342900" indent="-342900">
              <a:spcBef>
                <a:spcPct val="40000"/>
              </a:spcBef>
              <a:spcAft>
                <a:spcPct val="0"/>
              </a:spcAft>
            </a:pPr>
            <a:r>
              <a:rPr lang="en-US" sz="2400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Atomic Number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 = # of protons in nucleus </a:t>
            </a:r>
          </a:p>
          <a:p>
            <a:pPr marL="342900" indent="-342900">
              <a:spcBef>
                <a:spcPct val="40000"/>
              </a:spcBef>
              <a:spcAft>
                <a:spcPct val="0"/>
              </a:spcAft>
            </a:pPr>
            <a:r>
              <a:rPr lang="en-US" sz="2400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Atomic Mass Number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 = # of protons + neutrons </a:t>
            </a: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20"/>
          <a:stretch>
            <a:fillRect/>
          </a:stretch>
        </p:blipFill>
        <p:spPr bwMode="auto">
          <a:xfrm>
            <a:off x="835025" y="2420938"/>
            <a:ext cx="7278688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1" name="Text Box 5"/>
          <p:cNvSpPr txBox="1">
            <a:spLocks noChangeArrowheads="1"/>
          </p:cNvSpPr>
          <p:nvPr/>
        </p:nvSpPr>
        <p:spPr bwMode="auto">
          <a:xfrm>
            <a:off x="646113" y="5821363"/>
            <a:ext cx="79946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2"/>
              </a:buClr>
              <a:buFont typeface="Times" charset="0"/>
              <a:buChar char="•"/>
            </a:pPr>
            <a:r>
              <a:rPr lang="en-US" sz="2800" b="0">
                <a:solidFill>
                  <a:schemeClr val="accent2"/>
                </a:solidFill>
                <a:latin typeface="Times New Roman" charset="0"/>
              </a:rPr>
              <a:t> 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Molecules: consist of two or more atoms (H</a:t>
            </a:r>
            <a:r>
              <a:rPr lang="en-US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O, CO</a:t>
            </a:r>
            <a:r>
              <a:rPr lang="en-US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  <a:p>
            <a:pPr algn="l" eaLnBrk="1" hangingPunct="1"/>
            <a:endParaRPr lang="en-US" b="0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Atomic Terminology 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1295400"/>
          </a:xfrm>
        </p:spPr>
        <p:txBody>
          <a:bodyPr/>
          <a:lstStyle/>
          <a:p>
            <a:r>
              <a:rPr lang="en-US" sz="2400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Isotope: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 same # of protons but different # of neutrons. (</a:t>
            </a:r>
            <a:r>
              <a:rPr lang="en-US" sz="2400" baseline="30000">
                <a:latin typeface="Arial" charset="0"/>
                <a:ea typeface="ヒラギノ角ゴ Pro W3" charset="0"/>
                <a:cs typeface="ヒラギノ角ゴ Pro W3" charset="0"/>
              </a:rPr>
              <a:t>4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He, </a:t>
            </a:r>
            <a:r>
              <a:rPr lang="en-US" sz="2400" baseline="30000">
                <a:latin typeface="Arial" charset="0"/>
                <a:ea typeface="ヒラギノ角ゴ Pro W3" charset="0"/>
                <a:cs typeface="ヒラギノ角ゴ Pro W3" charset="0"/>
              </a:rPr>
              <a:t>3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He)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71" b="7486"/>
          <a:stretch>
            <a:fillRect/>
          </a:stretch>
        </p:blipFill>
        <p:spPr bwMode="auto">
          <a:xfrm>
            <a:off x="700088" y="2357438"/>
            <a:ext cx="7543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785813" y="55626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85750" indent="-285750" algn="l">
              <a:spcBef>
                <a:spcPct val="100000"/>
              </a:spcBef>
              <a:spcAft>
                <a:spcPct val="20000"/>
              </a:spcAft>
              <a:buClr>
                <a:schemeClr val="tx2"/>
              </a:buClr>
              <a:buSzPct val="100000"/>
              <a:buFontTx/>
              <a:buChar char="•"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All are carbon: 6 protons, atomic number 6</a:t>
            </a:r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Solids, liquids, gases are different </a:t>
            </a:r>
            <a:r>
              <a:rPr lang="en-US">
                <a:solidFill>
                  <a:srgbClr val="FF4729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phases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of matter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397000"/>
            <a:ext cx="8559800" cy="12192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Matter is made of atoms and molecules (groups of atoms)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2359025"/>
            <a:ext cx="6180137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4114800" y="1790700"/>
            <a:ext cx="4622800" cy="384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>
              <a:spcBef>
                <a:spcPts val="3125"/>
              </a:spcBef>
              <a:buFont typeface="Times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Based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on proposing and testing hypotheses</a:t>
            </a:r>
          </a:p>
          <a:p>
            <a:pPr algn="l">
              <a:spcBef>
                <a:spcPts val="3125"/>
              </a:spcBef>
              <a:buFont typeface="Times" charset="0"/>
              <a:buChar char="•"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Hypothesis = educated 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guess</a:t>
            </a:r>
          </a:p>
          <a:p>
            <a:pPr algn="l">
              <a:spcBef>
                <a:spcPts val="3125"/>
              </a:spcBef>
              <a:buFont typeface="Times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Testing is crucial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  <p:pic>
        <p:nvPicPr>
          <p:cNvPr id="25603" name="Picture 3" descr="03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66" b="6172"/>
          <a:stretch>
            <a:fillRect/>
          </a:stretch>
        </p:blipFill>
        <p:spPr bwMode="auto">
          <a:xfrm>
            <a:off x="266700" y="368300"/>
            <a:ext cx="36544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9095" y="80818"/>
            <a:ext cx="3609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Ideal scientific method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Properties of Matter</a:t>
            </a:r>
            <a:endParaRPr lang="en-US" sz="28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878388" cy="48768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What are the phases of matter?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How is energy stored in atoms?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What makes matter change from one phase to another?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1487488"/>
            <a:ext cx="3138487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All three phases have random motions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Lucida Grande" charset="0"/>
                <a:ea typeface="ヒラギノ角ゴ Pro W3" charset="0"/>
                <a:cs typeface="ヒラギノ角ゴ Pro W3" charset="0"/>
                <a:hlinkClick r:id="rId3" action="ppaction://hlinkfile"/>
              </a:rPr>
              <a:t>Temperature and phases of water</a:t>
            </a:r>
            <a:endParaRPr lang="en-US" sz="2400">
              <a:latin typeface="Lucida Grande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0"/>
          <a:stretch>
            <a:fillRect/>
          </a:stretch>
        </p:blipFill>
        <p:spPr bwMode="auto">
          <a:xfrm>
            <a:off x="1395413" y="1338263"/>
            <a:ext cx="6402387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25" y="88900"/>
            <a:ext cx="4308475" cy="1096963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Phase Changes: Terminology</a:t>
            </a:r>
            <a:endParaRPr lang="en-US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524000"/>
            <a:ext cx="5410200" cy="48006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400" b="0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Ionization</a:t>
            </a:r>
            <a:r>
              <a:rPr lang="en-US" sz="2400" b="0">
                <a:latin typeface="Arial" charset="0"/>
                <a:ea typeface="ヒラギノ角ゴ Pro W3" charset="0"/>
                <a:cs typeface="ヒラギノ角ゴ Pro W3" charset="0"/>
              </a:rPr>
              <a:t>: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 Stripping of electrons, changing atoms into plasma</a:t>
            </a:r>
            <a:endParaRPr lang="en-US" sz="2400" b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400" b="0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Dissociation</a:t>
            </a:r>
            <a:r>
              <a:rPr lang="en-US" sz="2400" b="0">
                <a:latin typeface="Arial" charset="0"/>
                <a:ea typeface="ヒラギノ角ゴ Pro W3" charset="0"/>
                <a:cs typeface="ヒラギノ角ゴ Pro W3" charset="0"/>
              </a:rPr>
              <a:t>: 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Breaking of molecules into atoms</a:t>
            </a:r>
            <a:endParaRPr lang="en-US" sz="2400" b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400" b="0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Evaporation</a:t>
            </a:r>
            <a:r>
              <a:rPr lang="en-US" sz="2400" b="0">
                <a:latin typeface="Arial" charset="0"/>
                <a:ea typeface="ヒラギノ角ゴ Pro W3" charset="0"/>
                <a:cs typeface="ヒラギノ角ゴ Pro W3" charset="0"/>
              </a:rPr>
              <a:t>: 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Breaking of flexible chemical bonds, changing liquid into gas</a:t>
            </a:r>
            <a:endParaRPr lang="en-US" sz="2400" b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400" b="0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Melting</a:t>
            </a:r>
            <a:r>
              <a:rPr lang="en-US" sz="2400" b="0">
                <a:latin typeface="Arial" charset="0"/>
                <a:ea typeface="ヒラギノ角ゴ Pro W3" charset="0"/>
                <a:cs typeface="ヒラギノ角ゴ Pro W3" charset="0"/>
              </a:rPr>
              <a:t>: 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Breaking of rigid chemical bonds, changing solid into liquid</a:t>
            </a:r>
            <a:endParaRPr lang="en-US" b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43" b="7039"/>
          <a:stretch>
            <a:fillRect/>
          </a:stretch>
        </p:blipFill>
        <p:spPr bwMode="auto">
          <a:xfrm>
            <a:off x="147638" y="0"/>
            <a:ext cx="225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Phases and Pressure</a:t>
            </a:r>
            <a:endParaRPr lang="en-US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5043488"/>
            <a:ext cx="65532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Phase of a substance depends on both temperature and pressure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Often more than one phase is present</a:t>
            </a:r>
            <a:endParaRPr lang="en-US" b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3"/>
          <a:stretch>
            <a:fillRect/>
          </a:stretch>
        </p:blipFill>
        <p:spPr bwMode="auto">
          <a:xfrm>
            <a:off x="1412875" y="1362075"/>
            <a:ext cx="5486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Phase Diagram: plots pressure against temperature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409700"/>
            <a:ext cx="8534400" cy="48768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Phase of a substance depends on both temperature and pressure</a:t>
            </a: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2727325"/>
            <a:ext cx="5380037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65600" y="2362200"/>
            <a:ext cx="4595813" cy="3806825"/>
            <a:chOff x="2624" y="1488"/>
            <a:chExt cx="2895" cy="2398"/>
          </a:xfrm>
        </p:grpSpPr>
        <p:sp>
          <p:nvSpPr>
            <p:cNvPr id="114697" name="Oval 6"/>
            <p:cNvSpPr>
              <a:spLocks noChangeArrowheads="1"/>
            </p:cNvSpPr>
            <p:nvPr/>
          </p:nvSpPr>
          <p:spPr bwMode="auto">
            <a:xfrm>
              <a:off x="2624" y="1488"/>
              <a:ext cx="992" cy="75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19" name="Text Box 7"/>
            <p:cNvSpPr txBox="1">
              <a:spLocks noChangeArrowheads="1"/>
            </p:cNvSpPr>
            <p:nvPr/>
          </p:nvSpPr>
          <p:spPr bwMode="auto">
            <a:xfrm>
              <a:off x="3910" y="1695"/>
              <a:ext cx="1609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marL="230188" indent="-230188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l">
                <a:buClr>
                  <a:schemeClr val="tx2"/>
                </a:buClr>
                <a:buFont typeface="Times" charset="0"/>
                <a:buChar char="•"/>
              </a:pPr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rPr>
                <a:t>Above critical point, gas makes continuous transition to liquid</a:t>
              </a:r>
            </a:p>
            <a:p>
              <a:pPr algn="l">
                <a:buClr>
                  <a:schemeClr val="tx2"/>
                </a:buClr>
                <a:buFont typeface="Times" charset="0"/>
                <a:buChar char="•"/>
              </a:pP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pPr algn="l">
                <a:buClr>
                  <a:schemeClr val="tx2"/>
                </a:buClr>
                <a:buFont typeface="Times" charset="0"/>
                <a:buChar char="•"/>
              </a:pPr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rPr>
                <a:t>No phase transition</a:t>
              </a:r>
            </a:p>
            <a:p>
              <a:pPr algn="l">
                <a:buClr>
                  <a:schemeClr val="tx2"/>
                </a:buClr>
                <a:buFont typeface="Times" charset="0"/>
                <a:buChar char="•"/>
              </a:pP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pPr algn="l">
                <a:buClr>
                  <a:schemeClr val="tx2"/>
                </a:buClr>
                <a:buFont typeface="Times" charset="0"/>
                <a:buChar char="•"/>
              </a:pPr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rPr>
                <a:t>Happens inside the giant planets</a:t>
              </a:r>
              <a:endPara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14694" name="Oval 8"/>
          <p:cNvSpPr>
            <a:spLocks noChangeArrowheads="1"/>
          </p:cNvSpPr>
          <p:nvPr/>
        </p:nvSpPr>
        <p:spPr bwMode="auto">
          <a:xfrm>
            <a:off x="1443038" y="3913188"/>
            <a:ext cx="623887" cy="439737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Oval 9"/>
          <p:cNvSpPr>
            <a:spLocks noChangeArrowheads="1"/>
          </p:cNvSpPr>
          <p:nvPr/>
        </p:nvSpPr>
        <p:spPr bwMode="auto">
          <a:xfrm>
            <a:off x="3292475" y="3303588"/>
            <a:ext cx="623888" cy="439737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Oval 10"/>
          <p:cNvSpPr>
            <a:spLocks noChangeArrowheads="1"/>
          </p:cNvSpPr>
          <p:nvPr/>
        </p:nvSpPr>
        <p:spPr bwMode="auto">
          <a:xfrm>
            <a:off x="3868738" y="4930775"/>
            <a:ext cx="623887" cy="439738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85813" y="2584450"/>
            <a:ext cx="6599237" cy="4057650"/>
            <a:chOff x="495" y="1628"/>
            <a:chExt cx="4157" cy="2556"/>
          </a:xfrm>
        </p:grpSpPr>
        <p:grpSp>
          <p:nvGrpSpPr>
            <p:cNvPr id="116741" name="Group 3"/>
            <p:cNvGrpSpPr>
              <a:grpSpLocks/>
            </p:cNvGrpSpPr>
            <p:nvPr/>
          </p:nvGrpSpPr>
          <p:grpSpPr bwMode="auto">
            <a:xfrm>
              <a:off x="495" y="1628"/>
              <a:ext cx="4157" cy="2556"/>
              <a:chOff x="495" y="1628"/>
              <a:chExt cx="4157" cy="2556"/>
            </a:xfrm>
          </p:grpSpPr>
          <p:pic>
            <p:nvPicPr>
              <p:cNvPr id="116743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5" y="1628"/>
                <a:ext cx="3657" cy="2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6744" name="Text Box 5"/>
              <p:cNvSpPr txBox="1">
                <a:spLocks noChangeArrowheads="1"/>
              </p:cNvSpPr>
              <p:nvPr/>
            </p:nvSpPr>
            <p:spPr bwMode="auto">
              <a:xfrm>
                <a:off x="495" y="2604"/>
                <a:ext cx="1286" cy="1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 sz="1400">
                    <a:solidFill>
                      <a:srgbClr val="0000FF"/>
                    </a:solidFill>
                    <a:latin typeface="Helvetica" charset="0"/>
                  </a:rPr>
                  <a:t>atmospheric pressure</a:t>
                </a:r>
                <a:endParaRPr lang="en-US"/>
              </a:p>
            </p:txBody>
          </p:sp>
        </p:grpSp>
        <p:sp>
          <p:nvSpPr>
            <p:cNvPr id="116742" name="Text Box 6"/>
            <p:cNvSpPr txBox="1">
              <a:spLocks noChangeArrowheads="1"/>
            </p:cNvSpPr>
            <p:nvPr/>
          </p:nvSpPr>
          <p:spPr bwMode="auto">
            <a:xfrm rot="-5400000">
              <a:off x="1287" y="3010"/>
              <a:ext cx="6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600">
                  <a:solidFill>
                    <a:schemeClr val="bg2"/>
                  </a:solidFill>
                  <a:latin typeface="Helvetica" charset="0"/>
                </a:rPr>
                <a:t>Pressure</a:t>
              </a:r>
              <a:endParaRPr lang="en-US"/>
            </a:p>
          </p:txBody>
        </p:sp>
      </p:grpSp>
      <p:sp>
        <p:nvSpPr>
          <p:cNvPr id="3471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Phase Diagram: plots pressure against temperature</a:t>
            </a:r>
          </a:p>
        </p:txBody>
      </p:sp>
      <p:sp>
        <p:nvSpPr>
          <p:cNvPr id="3471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79400" y="1409700"/>
            <a:ext cx="8534400" cy="48768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Phase of a substance depends on both temperature and pressure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Concept Question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33513"/>
            <a:ext cx="8839200" cy="4940300"/>
          </a:xfrm>
        </p:spPr>
        <p:txBody>
          <a:bodyPr/>
          <a:lstStyle/>
          <a:p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Can you use the phase diagram below to show that a pressure cooker makes boiling water hotter than 100 ºC?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118788" name="Group 4"/>
          <p:cNvGrpSpPr>
            <a:grpSpLocks/>
          </p:cNvGrpSpPr>
          <p:nvPr/>
        </p:nvGrpSpPr>
        <p:grpSpPr bwMode="auto">
          <a:xfrm>
            <a:off x="836613" y="2597150"/>
            <a:ext cx="6599237" cy="4057650"/>
            <a:chOff x="495" y="1628"/>
            <a:chExt cx="4157" cy="2556"/>
          </a:xfrm>
        </p:grpSpPr>
        <p:grpSp>
          <p:nvGrpSpPr>
            <p:cNvPr id="118789" name="Group 5"/>
            <p:cNvGrpSpPr>
              <a:grpSpLocks/>
            </p:cNvGrpSpPr>
            <p:nvPr/>
          </p:nvGrpSpPr>
          <p:grpSpPr bwMode="auto">
            <a:xfrm>
              <a:off x="495" y="1628"/>
              <a:ext cx="4157" cy="2556"/>
              <a:chOff x="495" y="1628"/>
              <a:chExt cx="4157" cy="2556"/>
            </a:xfrm>
          </p:grpSpPr>
          <p:pic>
            <p:nvPicPr>
              <p:cNvPr id="118791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5" y="1628"/>
                <a:ext cx="3657" cy="2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792" name="Text Box 7"/>
              <p:cNvSpPr txBox="1">
                <a:spLocks noChangeArrowheads="1"/>
              </p:cNvSpPr>
              <p:nvPr/>
            </p:nvSpPr>
            <p:spPr bwMode="auto">
              <a:xfrm>
                <a:off x="495" y="2604"/>
                <a:ext cx="1286" cy="1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 sz="1400">
                    <a:solidFill>
                      <a:srgbClr val="0000FF"/>
                    </a:solidFill>
                    <a:latin typeface="Helvetica" charset="0"/>
                  </a:rPr>
                  <a:t>atmospheric pressure</a:t>
                </a:r>
                <a:endParaRPr lang="en-US"/>
              </a:p>
            </p:txBody>
          </p:sp>
        </p:grpSp>
        <p:sp>
          <p:nvSpPr>
            <p:cNvPr id="118790" name="Text Box 8"/>
            <p:cNvSpPr txBox="1">
              <a:spLocks noChangeArrowheads="1"/>
            </p:cNvSpPr>
            <p:nvPr/>
          </p:nvSpPr>
          <p:spPr bwMode="auto">
            <a:xfrm rot="-5400000">
              <a:off x="1287" y="3010"/>
              <a:ext cx="6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600">
                  <a:solidFill>
                    <a:schemeClr val="bg2"/>
                  </a:solidFill>
                  <a:latin typeface="Helvetica" charset="0"/>
                </a:rPr>
                <a:t>Pressure</a:t>
              </a:r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How can light tell us about the physical conditions of its source?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981200"/>
            <a:ext cx="8534400" cy="48768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Emission of light by matter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Absorption of light by matter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Emission of light by an atom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228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816100"/>
            <a:ext cx="8478838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3948546" y="416790"/>
            <a:ext cx="506845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>
              <a:spcBef>
                <a:spcPts val="3125"/>
              </a:spcBef>
            </a:pPr>
            <a:r>
              <a:rPr lang="en-US" sz="3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More realistically:</a:t>
            </a:r>
            <a:endParaRPr lang="en-US" sz="32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  <p:pic>
        <p:nvPicPr>
          <p:cNvPr id="25603" name="Picture 3" descr="03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66" b="6172"/>
          <a:stretch>
            <a:fillRect/>
          </a:stretch>
        </p:blipFill>
        <p:spPr bwMode="auto">
          <a:xfrm>
            <a:off x="266700" y="368300"/>
            <a:ext cx="36544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482270" y="1235363"/>
            <a:ext cx="6557821" cy="954107"/>
            <a:chOff x="2482270" y="1235363"/>
            <a:chExt cx="6557821" cy="954107"/>
          </a:xfrm>
        </p:grpSpPr>
        <p:sp>
          <p:nvSpPr>
            <p:cNvPr id="2" name="TextBox 1"/>
            <p:cNvSpPr txBox="1"/>
            <p:nvPr/>
          </p:nvSpPr>
          <p:spPr>
            <a:xfrm>
              <a:off x="4396711" y="1235363"/>
              <a:ext cx="46433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charset="0"/>
                </a:rPr>
                <a:t>What </a:t>
              </a:r>
              <a:r>
                <a:rPr lang="en-US" sz="2800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charset="0"/>
                </a:rPr>
                <a:t>are some questions </a:t>
              </a:r>
              <a:br>
                <a:rPr lang="en-US" sz="2800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charset="0"/>
                </a:rPr>
              </a:br>
              <a:r>
                <a:rPr lang="en-US" sz="2800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charset="0"/>
                </a:rPr>
                <a:t>I </a:t>
              </a:r>
              <a:r>
                <a:rPr lang="en-US" sz="2800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charset="0"/>
                </a:rPr>
                <a:t>can actually answer?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2482270" y="1604817"/>
              <a:ext cx="2008909" cy="103910"/>
            </a:xfrm>
            <a:prstGeom prst="straightConnector1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7" name="Group 6"/>
          <p:cNvGrpSpPr/>
          <p:nvPr/>
        </p:nvGrpSpPr>
        <p:grpSpPr>
          <a:xfrm>
            <a:off x="2473033" y="2438395"/>
            <a:ext cx="6405432" cy="954107"/>
            <a:chOff x="2473033" y="2438395"/>
            <a:chExt cx="6405432" cy="954107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>
              <a:off x="2473033" y="2738580"/>
              <a:ext cx="2008909" cy="103910"/>
            </a:xfrm>
            <a:prstGeom prst="straightConnector1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9" name="TextBox 8"/>
            <p:cNvSpPr txBox="1"/>
            <p:nvPr/>
          </p:nvSpPr>
          <p:spPr>
            <a:xfrm>
              <a:off x="4235085" y="2438395"/>
              <a:ext cx="46433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charset="0"/>
                </a:rPr>
                <a:t>Can take many tries to pose a sensible one</a:t>
              </a:r>
              <a:endPara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93818" y="5310909"/>
            <a:ext cx="5717318" cy="1258901"/>
            <a:chOff x="2493818" y="5310909"/>
            <a:chExt cx="5717318" cy="1258901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2493818" y="5310909"/>
              <a:ext cx="1951182" cy="542636"/>
            </a:xfrm>
            <a:prstGeom prst="straightConnector1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2" name="TextBox 11"/>
            <p:cNvSpPr txBox="1"/>
            <p:nvPr/>
          </p:nvSpPr>
          <p:spPr>
            <a:xfrm>
              <a:off x="3567756" y="5615703"/>
              <a:ext cx="46433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charset="0"/>
                </a:rPr>
                <a:t>Test results can </a:t>
              </a:r>
              <a:br>
                <a:rPr lang="en-US" sz="2800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charset="0"/>
                </a:rPr>
              </a:br>
              <a:r>
                <a:rPr lang="en-US" sz="2800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charset="0"/>
                </a:rPr>
                <a:t>be ambiguous</a:t>
              </a:r>
              <a:endPara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75343" y="3676068"/>
            <a:ext cx="6520885" cy="954107"/>
            <a:chOff x="2475343" y="3676068"/>
            <a:chExt cx="6520885" cy="954107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2475343" y="3930072"/>
              <a:ext cx="2015839" cy="6928"/>
            </a:xfrm>
            <a:prstGeom prst="straightConnector1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9" name="TextBox 18"/>
            <p:cNvSpPr txBox="1"/>
            <p:nvPr/>
          </p:nvSpPr>
          <p:spPr>
            <a:xfrm>
              <a:off x="4352848" y="3676068"/>
              <a:ext cx="46433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charset="0"/>
                </a:rPr>
                <a:t>In astronomy, frequently a “post-diction”</a:t>
              </a:r>
              <a:endPara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128582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Absorption of light by an atom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45500" cy="5207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2400">
              <a:ea typeface="+mn-ea"/>
              <a:cs typeface="+mn-cs"/>
            </a:endParaRPr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606550"/>
            <a:ext cx="80248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3506788" y="5899150"/>
            <a:ext cx="1749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latin typeface="Helvetica" charset="0"/>
              </a:rPr>
              <a:t>© Nick Strobel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Emission and absorption lines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69300" cy="673100"/>
          </a:xfrm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73300"/>
            <a:ext cx="68214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3659188" y="6270625"/>
            <a:ext cx="1749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chemeClr val="bg2"/>
                </a:solidFill>
                <a:latin typeface="Helvetica" charset="0"/>
              </a:rPr>
              <a:t>© Nick Strobel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Scans of a spectrum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398588"/>
            <a:ext cx="5686425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Doppler shift of a spectrum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714500"/>
            <a:ext cx="50942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Concept Question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If we observe one edge of a planet to be redshifted and the opposite edge to be blueshifted, what can we conclude about the planet?</a:t>
            </a:r>
          </a:p>
          <a:p>
            <a:pPr marL="457200" indent="-457200">
              <a:buFontTx/>
              <a:buAutoNum type="alphaLcParenR"/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The planet is in the process of formation.</a:t>
            </a:r>
          </a:p>
          <a:p>
            <a:pPr marL="457200" indent="-457200">
              <a:buFontTx/>
              <a:buAutoNum type="alphaLcParenR"/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 We must actually be observing moons orbiting the planet in opposite directions, not the planet itself.</a:t>
            </a:r>
          </a:p>
          <a:p>
            <a:pPr marL="457200" indent="-457200">
              <a:buFontTx/>
              <a:buAutoNum type="alphaLcParenR"/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 The planet is in the process of falling apart.</a:t>
            </a:r>
          </a:p>
          <a:p>
            <a:pPr marL="457200" indent="-457200">
              <a:buFontTx/>
              <a:buAutoNum type="alphaLcParenR"/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  The planet is rotating.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Blackbody radiation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- spectrum of light emission due to temperature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606550"/>
            <a:ext cx="3835400" cy="4664075"/>
          </a:xfrm>
          <a:prstGeom prst="rect">
            <a:avLst/>
          </a:prstGeom>
          <a:solidFill>
            <a:srgbClr val="879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0"/>
            <a:ext cx="7162800" cy="12954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Bluer color emitted light means hotter temperature of the matter</a:t>
            </a:r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1343025"/>
            <a:ext cx="41148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1" name="Rectangle 7"/>
          <p:cNvSpPr>
            <a:spLocks noChangeArrowheads="1"/>
          </p:cNvSpPr>
          <p:nvPr>
            <p:ph type="body" idx="1"/>
          </p:nvPr>
        </p:nvSpPr>
        <p:spPr>
          <a:xfrm>
            <a:off x="5562600" y="6540500"/>
            <a:ext cx="3429000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chemeClr val="bg2"/>
                </a:solidFill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© Nick Strobel</a:t>
            </a:r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193675" y="2493963"/>
          <a:ext cx="3979863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7" name="Equation" r:id="rId5" imgW="1473200" imgH="660400" progId="Equation.DSMT4">
                  <p:embed/>
                </p:oleObj>
              </mc:Choice>
              <mc:Fallback>
                <p:oleObj name="Equation" r:id="rId5" imgW="1473200" imgH="660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2493963"/>
                        <a:ext cx="3979863" cy="178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Total flux emitted by a body at temperature T</a:t>
            </a:r>
          </a:p>
        </p:txBody>
      </p:sp>
      <p:pic>
        <p:nvPicPr>
          <p:cNvPr id="1392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 b="6560"/>
          <a:stretch>
            <a:fillRect/>
          </a:stretch>
        </p:blipFill>
        <p:spPr bwMode="auto">
          <a:xfrm>
            <a:off x="1338263" y="2917825"/>
            <a:ext cx="652462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9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196525"/>
              </p:ext>
            </p:extLst>
          </p:nvPr>
        </p:nvGraphicFramePr>
        <p:xfrm>
          <a:off x="261730" y="1558636"/>
          <a:ext cx="8548896" cy="1009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4" name="Equation" r:id="rId5" imgW="4089400" imgH="482600" progId="Equation.DSMT4">
                  <p:embed/>
                </p:oleObj>
              </mc:Choice>
              <mc:Fallback>
                <p:oleObj name="Equation" r:id="rId5" imgW="4089400" imgH="482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30" y="1558636"/>
                        <a:ext cx="8548896" cy="1009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Total flux emitted by a body at temperature T</a:t>
            </a:r>
          </a:p>
        </p:txBody>
      </p:sp>
      <p:pic>
        <p:nvPicPr>
          <p:cNvPr id="141316" name="Picture 5" descr="BBSpectraAnnot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5"/>
          <a:stretch>
            <a:fillRect/>
          </a:stretch>
        </p:blipFill>
        <p:spPr bwMode="auto">
          <a:xfrm>
            <a:off x="141288" y="1420813"/>
            <a:ext cx="625951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1314" name="Object 2"/>
          <p:cNvGraphicFramePr>
            <a:graphicFrameLocks noChangeAspect="1"/>
          </p:cNvGraphicFramePr>
          <p:nvPr/>
        </p:nvGraphicFramePr>
        <p:xfrm>
          <a:off x="6489700" y="2892425"/>
          <a:ext cx="24923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3" name="Equation" r:id="rId5" imgW="1600200" imgH="495300" progId="Equation.DSMT4">
                  <p:embed/>
                </p:oleObj>
              </mc:Choice>
              <mc:Fallback>
                <p:oleObj name="Equation" r:id="rId5" imgW="1600200" imgH="495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2892425"/>
                        <a:ext cx="24923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7" name="Text Box 7"/>
          <p:cNvSpPr txBox="1">
            <a:spLocks noChangeArrowheads="1"/>
          </p:cNvSpPr>
          <p:nvPr/>
        </p:nvSpPr>
        <p:spPr bwMode="auto">
          <a:xfrm>
            <a:off x="6683375" y="3802063"/>
            <a:ext cx="1804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chemeClr val="tx2"/>
                </a:solidFill>
                <a:latin typeface="Trebuchet MS" charset="0"/>
              </a:rPr>
              <a:t>Wien</a:t>
            </a:r>
            <a:r>
              <a:rPr lang="ja-JP" altLang="en-US">
                <a:solidFill>
                  <a:schemeClr val="tx2"/>
                </a:solidFill>
                <a:latin typeface="Trebuchet MS" charset="0"/>
              </a:rPr>
              <a:t>’</a:t>
            </a:r>
            <a:r>
              <a:rPr lang="en-US">
                <a:solidFill>
                  <a:schemeClr val="tx2"/>
                </a:solidFill>
                <a:latin typeface="Trebuchet MS" charset="0"/>
              </a:rPr>
              <a:t>s Law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6" descr="WiensLa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948" y="1119044"/>
            <a:ext cx="5451475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7" name="Rectangle 7"/>
          <p:cNvSpPr>
            <a:spLocks noGrp="1" noChangeArrowheads="1"/>
          </p:cNvSpPr>
          <p:nvPr>
            <p:ph type="title"/>
          </p:nvPr>
        </p:nvSpPr>
        <p:spPr>
          <a:xfrm>
            <a:off x="2951018" y="0"/>
            <a:ext cx="7162800" cy="1295400"/>
          </a:xfrm>
        </p:spPr>
        <p:txBody>
          <a:bodyPr/>
          <a:lstStyle/>
          <a:p>
            <a:r>
              <a:rPr lang="en-US" dirty="0"/>
              <a:t>Wien</a:t>
            </a:r>
            <a:r>
              <a:rPr lang="en-US" altLang="ja-JP" dirty="0"/>
              <a:t>'s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92122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But science doesn</a:t>
            </a:r>
            <a:r>
              <a:rPr lang="ja-JP" altLang="en-US" sz="280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t always proceed in this idealized way!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0" y="1560513"/>
            <a:ext cx="8534400" cy="4876800"/>
          </a:xfrm>
        </p:spPr>
        <p:txBody>
          <a:bodyPr/>
          <a:lstStyle/>
          <a:p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Sometimes we start by </a:t>
            </a:r>
            <a:r>
              <a:rPr lang="ja-JP" altLang="en-US" sz="2400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just looking</a:t>
            </a:r>
            <a:r>
              <a:rPr lang="ja-JP" altLang="en-US" sz="240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 and then coming up with possible explanations.</a:t>
            </a:r>
          </a:p>
          <a:p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Sometimes we follow our intuition rather than a particular line of hard evidence.</a:t>
            </a:r>
          </a:p>
          <a:p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There are frequently several blind alleys that don</a:t>
            </a:r>
            <a:r>
              <a:rPr lang="ja-JP" altLang="en-US" sz="240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t work out, before a successful theory is developed and tested.</a:t>
            </a:r>
          </a:p>
          <a:p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But in the end, a theory must be tested against experiment</a:t>
            </a:r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Wavelengths of peak emission, from radio to gamma ray wavelengths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8" y="1498022"/>
            <a:ext cx="7639394" cy="482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Concept Question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449388"/>
            <a:ext cx="8534400" cy="4092575"/>
          </a:xfrm>
        </p:spPr>
        <p:txBody>
          <a:bodyPr/>
          <a:lstStyle/>
          <a:p>
            <a:pPr marL="346075" indent="-346075">
              <a:spcAft>
                <a:spcPts val="1825"/>
              </a:spcAft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A star with a continuous spectrum shines through a cool interstellar cloud of hydrogen gas.  The cloud is falling inward toward the star.  Which best describes the spectrum seen by an Earthbound observer?</a:t>
            </a:r>
          </a:p>
          <a:p>
            <a:pPr marL="914400" lvl="1" indent="-457200">
              <a:buFont typeface="Times" charset="0"/>
              <a:buAutoNum type="alphaLcParenR"/>
            </a:pPr>
            <a:r>
              <a:rPr lang="en-US">
                <a:latin typeface="Arial" charset="0"/>
                <a:ea typeface="ヒラギノ角ゴ Pro W3" charset="0"/>
              </a:rPr>
              <a:t>blueshifted hydrogen emission lines</a:t>
            </a:r>
          </a:p>
          <a:p>
            <a:pPr marL="914400" lvl="1" indent="-457200">
              <a:buFont typeface="Times" charset="0"/>
              <a:buAutoNum type="alphaLcParenR"/>
            </a:pPr>
            <a:r>
              <a:rPr lang="en-US">
                <a:latin typeface="Arial" charset="0"/>
                <a:ea typeface="ヒラギノ角ゴ Pro W3" charset="0"/>
              </a:rPr>
              <a:t>blueshifted hydrogen absorption lines</a:t>
            </a:r>
          </a:p>
          <a:p>
            <a:pPr marL="914400" lvl="1" indent="-457200">
              <a:buFont typeface="Times" charset="0"/>
              <a:buAutoNum type="alphaLcParenR"/>
            </a:pPr>
            <a:r>
              <a:rPr lang="en-US">
                <a:latin typeface="Arial" charset="0"/>
                <a:ea typeface="ヒラギノ角ゴ Pro W3" charset="0"/>
              </a:rPr>
              <a:t>redshifted hydrogen emission lines</a:t>
            </a:r>
          </a:p>
          <a:p>
            <a:pPr marL="914400" lvl="1" indent="-457200">
              <a:buFont typeface="Times" charset="0"/>
              <a:buAutoNum type="alphaLcParenR"/>
            </a:pPr>
            <a:r>
              <a:rPr lang="en-US">
                <a:latin typeface="Arial" charset="0"/>
                <a:ea typeface="ヒラギノ角ゴ Pro W3" charset="0"/>
              </a:rPr>
              <a:t>redshifted hydrogen absorption lines</a:t>
            </a:r>
          </a:p>
          <a:p>
            <a:pPr marL="914400" lvl="1" indent="-457200">
              <a:buFont typeface="Times" charset="0"/>
              <a:buAutoNum type="alphaLcParenR"/>
            </a:pPr>
            <a:r>
              <a:rPr lang="en-US">
                <a:latin typeface="Arial" charset="0"/>
                <a:ea typeface="ヒラギノ角ゴ Pro W3" charset="0"/>
              </a:rPr>
              <a:t>a redshifted hydrogen continuum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5613" y="5784850"/>
            <a:ext cx="4006850" cy="460375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0"/>
                </a:solidFill>
                <a:latin typeface="Trebuchet MS"/>
                <a:ea typeface="+mn-ea"/>
                <a:cs typeface="Trebuchet MS"/>
              </a:rPr>
              <a:t>Hint: Try drawing a sketch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Some things you can learn from a spectrum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8" y="1473200"/>
            <a:ext cx="8534400" cy="538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Temperature and density of matter at the light source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Ionization state</a:t>
            </a:r>
          </a:p>
          <a:p>
            <a:pPr>
              <a:spcBef>
                <a:spcPts val="1800"/>
              </a:spcBef>
              <a:spcAft>
                <a:spcPct val="0"/>
              </a:spcAft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Chemical composition 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 W3" charset="0"/>
              </a:rPr>
              <a:t>Example: ozone as sign of life on Earth</a:t>
            </a:r>
          </a:p>
          <a:p>
            <a:pPr>
              <a:spcBef>
                <a:spcPts val="1800"/>
              </a:spcBef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Presence of specific minerals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 W3" charset="0"/>
              </a:rPr>
              <a:t>Example: Lunar Prospector spacecraft, ice on moon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Structure of atmosphere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 W3" charset="0"/>
              </a:rPr>
              <a:t>Example: Neptune clouds, height of cloud layers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Velocities of the material emitting or absorbing the light </a:t>
            </a:r>
          </a:p>
          <a:p>
            <a:pPr lvl="1">
              <a:lnSpc>
                <a:spcPct val="90000"/>
              </a:lnSpc>
            </a:pPr>
            <a:endParaRPr lang="en-US" sz="2000">
              <a:latin typeface="Arial" charset="0"/>
              <a:ea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</a:t>
            </a:r>
            <a:r>
              <a:rPr lang="en-US" dirty="0" smtClean="0"/>
              <a:t>Fingerprints from Emission Lines</a:t>
            </a:r>
            <a:endParaRPr lang="en-US" dirty="0"/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65125" y="5462588"/>
            <a:ext cx="8229600" cy="1222230"/>
          </a:xfrm>
        </p:spPr>
        <p:txBody>
          <a:bodyPr/>
          <a:lstStyle/>
          <a:p>
            <a:r>
              <a:rPr lang="en-US" dirty="0"/>
              <a:t>Each type of atom has a unique spectral fingerprint.</a:t>
            </a:r>
          </a:p>
        </p:txBody>
      </p:sp>
      <p:pic>
        <p:nvPicPr>
          <p:cNvPr id="114697" name="Picture 9" descr="05_16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9"/>
          <a:stretch>
            <a:fillRect/>
          </a:stretch>
        </p:blipFill>
        <p:spPr bwMode="auto">
          <a:xfrm>
            <a:off x="258330" y="1653020"/>
            <a:ext cx="8602663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8182" y="4502727"/>
            <a:ext cx="3436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rebuchet MS"/>
                <a:cs typeface="Trebuchet MS"/>
              </a:rPr>
              <a:t>Wavelength of light</a:t>
            </a:r>
            <a:endParaRPr lang="en-US" sz="2800" dirty="0">
              <a:latin typeface="Trebuchet MS"/>
              <a:cs typeface="Trebuchet MS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618182" y="4756727"/>
            <a:ext cx="2297545" cy="2309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27520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Levels of Molecules</a:t>
            </a:r>
          </a:p>
        </p:txBody>
      </p:sp>
      <p:sp>
        <p:nvSpPr>
          <p:cNvPr id="1208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7398" y="5526665"/>
            <a:ext cx="8542338" cy="906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Molecules have additional energy levels because they can vibrate and rotate.</a:t>
            </a:r>
          </a:p>
        </p:txBody>
      </p:sp>
      <p:pic>
        <p:nvPicPr>
          <p:cNvPr id="120841" name="Picture 9" descr="05_18_Figu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r="14542" b="37860"/>
          <a:stretch>
            <a:fillRect/>
          </a:stretch>
        </p:blipFill>
        <p:spPr bwMode="auto">
          <a:xfrm>
            <a:off x="692728" y="1408545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761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Levels of Molecules</a:t>
            </a:r>
          </a:p>
        </p:txBody>
      </p:sp>
      <p:sp>
        <p:nvSpPr>
          <p:cNvPr id="1228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4307" y="3545898"/>
            <a:ext cx="8229600" cy="3152775"/>
          </a:xfrm>
        </p:spPr>
        <p:txBody>
          <a:bodyPr/>
          <a:lstStyle/>
          <a:p>
            <a:r>
              <a:rPr lang="en-US" dirty="0"/>
              <a:t>The large numbers of vibrational and rotational energy levels can make the spectra of molecules very complicated.</a:t>
            </a:r>
          </a:p>
          <a:p>
            <a:r>
              <a:rPr lang="en-US" dirty="0"/>
              <a:t>Many of these molecular transitions are in the infrared part of the spectrum.</a:t>
            </a:r>
          </a:p>
        </p:txBody>
      </p:sp>
      <p:pic>
        <p:nvPicPr>
          <p:cNvPr id="122889" name="Picture 9" descr="05_18_Figur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92"/>
          <a:stretch>
            <a:fillRect/>
          </a:stretch>
        </p:blipFill>
        <p:spPr bwMode="auto">
          <a:xfrm>
            <a:off x="269875" y="1447800"/>
            <a:ext cx="8602663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2909" y="2643909"/>
            <a:ext cx="3436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rebuchet MS"/>
                <a:cs typeface="Trebuchet MS"/>
              </a:rPr>
              <a:t>Wavelength of light</a:t>
            </a:r>
            <a:endParaRPr lang="en-US" sz="2800" dirty="0">
              <a:latin typeface="Trebuchet MS"/>
              <a:cs typeface="Trebuchet M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802909" y="2897909"/>
            <a:ext cx="2297545" cy="2309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60272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2"/>
          <a:stretch>
            <a:fillRect/>
          </a:stretch>
        </p:blipFill>
        <p:spPr bwMode="auto">
          <a:xfrm>
            <a:off x="609600" y="1676400"/>
            <a:ext cx="80962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963" name="Rectangle 3"/>
          <p:cNvSpPr>
            <a:spLocks noGrp="1" noChangeArrowheads="1"/>
          </p:cNvSpPr>
          <p:nvPr>
            <p:ph type="title"/>
          </p:nvPr>
        </p:nvSpPr>
        <p:spPr>
          <a:xfrm>
            <a:off x="273050" y="0"/>
            <a:ext cx="7162800" cy="12954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What is this object?</a:t>
            </a:r>
          </a:p>
        </p:txBody>
      </p:sp>
      <p:sp>
        <p:nvSpPr>
          <p:cNvPr id="424964" name="Text Box 4"/>
          <p:cNvSpPr txBox="1">
            <a:spLocks noChangeArrowheads="1"/>
          </p:cNvSpPr>
          <p:nvPr/>
        </p:nvSpPr>
        <p:spPr bwMode="auto">
          <a:xfrm>
            <a:off x="1524000" y="3886200"/>
            <a:ext cx="3352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Reflected Sunlight: Continuous spectrum of visible light is like the Sun</a:t>
            </a:r>
            <a:r>
              <a:rPr lang="ja-JP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’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s except that some of the blue light has been absorbed - object must look red</a:t>
            </a:r>
          </a:p>
        </p:txBody>
      </p:sp>
      <p:sp>
        <p:nvSpPr>
          <p:cNvPr id="149509" name="Line 5"/>
          <p:cNvSpPr>
            <a:spLocks noChangeShapeType="1"/>
          </p:cNvSpPr>
          <p:nvPr/>
        </p:nvSpPr>
        <p:spPr bwMode="auto">
          <a:xfrm>
            <a:off x="2373313" y="2743200"/>
            <a:ext cx="2286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2"/>
          <a:stretch>
            <a:fillRect/>
          </a:stretch>
        </p:blipFill>
        <p:spPr bwMode="auto">
          <a:xfrm>
            <a:off x="609600" y="1676400"/>
            <a:ext cx="80962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What is this object?</a:t>
            </a:r>
          </a:p>
        </p:txBody>
      </p:sp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5486400" y="3962400"/>
            <a:ext cx="3352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Thermal Radiation: Infrared spectrum peaks at a wavelength corresponding to a temperature of 225 K</a:t>
            </a:r>
          </a:p>
        </p:txBody>
      </p:sp>
      <p:sp>
        <p:nvSpPr>
          <p:cNvPr id="151557" name="Line 5"/>
          <p:cNvSpPr>
            <a:spLocks noChangeShapeType="1"/>
          </p:cNvSpPr>
          <p:nvPr/>
        </p:nvSpPr>
        <p:spPr bwMode="auto">
          <a:xfrm flipH="1">
            <a:off x="6934200" y="2438400"/>
            <a:ext cx="457200" cy="1524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2"/>
          <a:stretch>
            <a:fillRect/>
          </a:stretch>
        </p:blipFill>
        <p:spPr bwMode="auto">
          <a:xfrm>
            <a:off x="609600" y="1676400"/>
            <a:ext cx="80962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What is this object?</a:t>
            </a:r>
          </a:p>
        </p:txBody>
      </p:sp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4419600" y="3886200"/>
            <a:ext cx="335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Carbon Dioxide: Absorption lines are the fingerprint of CO</a:t>
            </a:r>
            <a:r>
              <a:rPr lang="en-US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2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in the atmosphere</a:t>
            </a:r>
          </a:p>
        </p:txBody>
      </p:sp>
      <p:sp>
        <p:nvSpPr>
          <p:cNvPr id="153605" name="Line 5"/>
          <p:cNvSpPr>
            <a:spLocks noChangeShapeType="1"/>
          </p:cNvSpPr>
          <p:nvPr/>
        </p:nvSpPr>
        <p:spPr bwMode="auto">
          <a:xfrm>
            <a:off x="4876800" y="2819400"/>
            <a:ext cx="3810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 flipH="1">
            <a:off x="6553200" y="2667000"/>
            <a:ext cx="5334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2"/>
          <a:stretch>
            <a:fillRect/>
          </a:stretch>
        </p:blipFill>
        <p:spPr bwMode="auto">
          <a:xfrm>
            <a:off x="609600" y="1676400"/>
            <a:ext cx="80962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What is this object?</a:t>
            </a: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1524000" y="3886200"/>
            <a:ext cx="358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Ultraviolet Emission Lines: Indicate a hot upper atmosphere</a:t>
            </a:r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>
            <a:off x="1524000" y="2971800"/>
            <a:ext cx="8382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Hallmarks of science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1600200"/>
            <a:ext cx="3657600" cy="48768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Useful criteria to decide whether an argument is scientific or not</a:t>
            </a:r>
          </a:p>
        </p:txBody>
      </p:sp>
      <p:pic>
        <p:nvPicPr>
          <p:cNvPr id="29700" name="Picture 4" descr="HallmarksOf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7079" r="1390" b="10112"/>
          <a:stretch>
            <a:fillRect/>
          </a:stretch>
        </p:blipFill>
        <p:spPr bwMode="auto">
          <a:xfrm>
            <a:off x="231775" y="1411288"/>
            <a:ext cx="4514850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2"/>
          <a:stretch>
            <a:fillRect/>
          </a:stretch>
        </p:blipFill>
        <p:spPr bwMode="auto">
          <a:xfrm>
            <a:off x="609600" y="1676400"/>
            <a:ext cx="80962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9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What is this object?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819400" y="4495800"/>
            <a:ext cx="3581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6000">
                <a:solidFill>
                  <a:srgbClr val="00FFFF"/>
                </a:solidFill>
                <a:latin typeface="Trebuchet MS" charset="0"/>
              </a:rPr>
              <a:t>Mars!</a:t>
            </a:r>
            <a:endParaRPr lang="en-US" sz="3600">
              <a:solidFill>
                <a:srgbClr val="00FFFF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Spectral signatures of life on Earth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3776663" cy="4757738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Venus and Mars (no life today): CO</a:t>
            </a:r>
            <a:r>
              <a:rPr lang="en-US" baseline="-25000">
                <a:latin typeface="Arial" charset="0"/>
                <a:ea typeface="ヒラギノ角ゴ Pro W3" charset="0"/>
                <a:cs typeface="ヒラギノ角ゴ Pro W3" charset="0"/>
              </a:rPr>
              <a:t>2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Earth today: has water (H</a:t>
            </a:r>
            <a:r>
              <a:rPr lang="en-US" baseline="-25000">
                <a:latin typeface="Arial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O), and atmospheric composition has been altered by life</a:t>
            </a:r>
          </a:p>
          <a:p>
            <a:pPr lvl="1"/>
            <a:r>
              <a:rPr lang="en-US">
                <a:latin typeface="Arial" charset="0"/>
                <a:ea typeface="ヒラギノ角ゴ Pro W3" charset="0"/>
              </a:rPr>
              <a:t>Ozone line (O</a:t>
            </a:r>
            <a:r>
              <a:rPr lang="en-US" baseline="-25000">
                <a:latin typeface="Arial" charset="0"/>
                <a:ea typeface="ヒラギノ角ゴ Pro W3" charset="0"/>
              </a:rPr>
              <a:t>3</a:t>
            </a:r>
            <a:r>
              <a:rPr lang="en-US">
                <a:latin typeface="Arial" charset="0"/>
                <a:ea typeface="ヒラギノ角ゴ Pro W3" charset="0"/>
              </a:rPr>
              <a:t>)</a:t>
            </a:r>
          </a:p>
          <a:p>
            <a:pPr lvl="1"/>
            <a:r>
              <a:rPr lang="en-US">
                <a:latin typeface="Arial" charset="0"/>
                <a:ea typeface="ヒラギノ角ゴ Pro W3" charset="0"/>
              </a:rPr>
              <a:t>Water line (H</a:t>
            </a:r>
            <a:r>
              <a:rPr lang="en-US" baseline="-25000">
                <a:latin typeface="Arial" charset="0"/>
                <a:ea typeface="ヒラギノ角ゴ Pro W3" charset="0"/>
              </a:rPr>
              <a:t>2</a:t>
            </a:r>
            <a:r>
              <a:rPr lang="en-US">
                <a:latin typeface="Arial" charset="0"/>
                <a:ea typeface="ヒラギノ角ゴ Pro W3" charset="0"/>
              </a:rPr>
              <a:t>O)</a:t>
            </a:r>
          </a:p>
        </p:txBody>
      </p:sp>
      <p:pic>
        <p:nvPicPr>
          <p:cNvPr id="5" name="Picture 4" descr="Screen shot 2010-10-06 at 11.30.21 PM.png"/>
          <p:cNvPicPr>
            <a:picLocks noChangeAspect="1"/>
          </p:cNvPicPr>
          <p:nvPr/>
        </p:nvPicPr>
        <p:blipFill>
          <a:blip r:embed="rId3"/>
          <a:srcRect l="4974" r="4974"/>
          <a:stretch>
            <a:fillRect/>
          </a:stretch>
        </p:blipFill>
        <p:spPr>
          <a:xfrm>
            <a:off x="4443413" y="1708150"/>
            <a:ext cx="4273550" cy="4303713"/>
          </a:xfrm>
          <a:prstGeom prst="rect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161795" name="Content Placeholder 3" descr="vex_composite_2_20081008_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65" r="-31265"/>
          <a:stretch>
            <a:fillRect/>
          </a:stretch>
        </p:blipFill>
        <p:spPr>
          <a:xfrm>
            <a:off x="-2092325" y="69850"/>
            <a:ext cx="11718925" cy="6696075"/>
          </a:xfrm>
        </p:spPr>
      </p:pic>
      <p:sp>
        <p:nvSpPr>
          <p:cNvPr id="5" name="TextBox 4"/>
          <p:cNvSpPr txBox="1"/>
          <p:nvPr/>
        </p:nvSpPr>
        <p:spPr>
          <a:xfrm>
            <a:off x="34925" y="3694113"/>
            <a:ext cx="7445375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200">
                <a:solidFill>
                  <a:srgbClr val="FFCD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Trebuchet MS" charset="0"/>
              </a:rPr>
              <a:t>Spectrum of Earth seen from Venus Express Spacecraft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183909" y="4387273"/>
            <a:ext cx="1616364" cy="992909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The Main Points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587500"/>
            <a:ext cx="8534400" cy="596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Most of what we know about the universe comes to us in the form of light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The visible light that our eyes can see is only a small part of the electromagnetic spectrum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 W3" charset="0"/>
              </a:rPr>
              <a:t>Also radio waves, infrared light, ultraviolet light, x-rays, gamma-rays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By spreading light out into different </a:t>
            </a:r>
            <a:r>
              <a:rPr lang="ja-JP" altLang="en-US" sz="2400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colors</a:t>
            </a:r>
            <a:r>
              <a:rPr lang="ja-JP" altLang="en-US" sz="240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 (taking a spectrum) we can learn about the physical conditions of the light-emitter and of intervening material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 W3" charset="0"/>
              </a:rPr>
              <a:t>Composition, temperature, motion toward or away from us, rotation rate, minerals on surface, atmospheric structure, ....</a:t>
            </a: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endParaRPr lang="en-US" sz="20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2400"/>
            <a:ext cx="7162800" cy="12954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Hallmarks of Science: #1</a:t>
            </a: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625600"/>
            <a:ext cx="8534400" cy="4876800"/>
          </a:xfrm>
        </p:spPr>
        <p:txBody>
          <a:bodyPr/>
          <a:lstStyle/>
          <a:p>
            <a:pPr marL="520700" indent="-520700">
              <a:lnSpc>
                <a:spcPct val="90000"/>
              </a:lnSpc>
            </a:pP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In ancient times, actions of the gods were invoked as explanations for things that were hard to understand</a:t>
            </a:r>
          </a:p>
          <a:p>
            <a:pPr marL="520700" indent="-520700">
              <a:lnSpc>
                <a:spcPct val="90000"/>
              </a:lnSpc>
            </a:pP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But modern science seeks explanations for observed phenomena that rely solely on natural causes</a:t>
            </a:r>
          </a:p>
          <a:p>
            <a:pPr marL="520700" indent="-520700">
              <a:lnSpc>
                <a:spcPct val="90000"/>
              </a:lnSpc>
            </a:pP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Other kinds of explanations don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t come under the heading 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science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, but rather are different kinds of discussions</a:t>
            </a:r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ideoTemplate">
  <a:themeElements>
    <a:clrScheme name="">
      <a:dk1>
        <a:srgbClr val="000000"/>
      </a:dk1>
      <a:lt1>
        <a:srgbClr val="FFFFFF"/>
      </a:lt1>
      <a:dk2>
        <a:srgbClr val="8901F3"/>
      </a:dk2>
      <a:lt2>
        <a:srgbClr val="FFCD7F"/>
      </a:lt2>
      <a:accent1>
        <a:srgbClr val="A8C2FF"/>
      </a:accent1>
      <a:accent2>
        <a:srgbClr val="7AFF7A"/>
      </a:accent2>
      <a:accent3>
        <a:srgbClr val="C4AAF8"/>
      </a:accent3>
      <a:accent4>
        <a:srgbClr val="DADADA"/>
      </a:accent4>
      <a:accent5>
        <a:srgbClr val="D1DDFF"/>
      </a:accent5>
      <a:accent6>
        <a:srgbClr val="6EE76E"/>
      </a:accent6>
      <a:hlink>
        <a:srgbClr val="FFA3B3"/>
      </a:hlink>
      <a:folHlink>
        <a:srgbClr val="CECECE"/>
      </a:folHlink>
    </a:clrScheme>
    <a:fontScheme name="Video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Video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Home HD:WORK:UCSC AO course spring 2002:VideoTemplate.ppt</Template>
  <TotalTime>3958</TotalTime>
  <Words>2839</Words>
  <Application>Microsoft Macintosh PowerPoint</Application>
  <PresentationFormat>On-screen Show (4:3)</PresentationFormat>
  <Paragraphs>377</Paragraphs>
  <Slides>83</Slides>
  <Notes>80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97" baseType="lpstr">
      <vt:lpstr>Times</vt:lpstr>
      <vt:lpstr>ヒラギノ角ゴ Pro W3</vt:lpstr>
      <vt:lpstr>Arial</vt:lpstr>
      <vt:lpstr>Helvetica</vt:lpstr>
      <vt:lpstr>Palatino</vt:lpstr>
      <vt:lpstr>Trebuchet MS</vt:lpstr>
      <vt:lpstr>Times CE</vt:lpstr>
      <vt:lpstr>Frutiger-BoldCn</vt:lpstr>
      <vt:lpstr>Symbol</vt:lpstr>
      <vt:lpstr>Times New Roman</vt:lpstr>
      <vt:lpstr>Lucida Grande</vt:lpstr>
      <vt:lpstr>VideoTemplate</vt:lpstr>
      <vt:lpstr>MathType 5.0 Equation</vt:lpstr>
      <vt:lpstr>MathType 6.0 Equation</vt:lpstr>
      <vt:lpstr>Lecture 5  Part 1: The Scientific Method Part 2: Light and Matter</vt:lpstr>
      <vt:lpstr>Outline of this lecture</vt:lpstr>
      <vt:lpstr>The Scientific Method</vt:lpstr>
      <vt:lpstr>What is a scientific theory?</vt:lpstr>
      <vt:lpstr>PowerPoint Presentation</vt:lpstr>
      <vt:lpstr>PowerPoint Presentation</vt:lpstr>
      <vt:lpstr>But science doesn’t always proceed in this idealized way!</vt:lpstr>
      <vt:lpstr>Hallmarks of science</vt:lpstr>
      <vt:lpstr>Hallmarks of Science: #1</vt:lpstr>
      <vt:lpstr>Hallmarks of Science: #2</vt:lpstr>
      <vt:lpstr>Hallmarks of Science: #3</vt:lpstr>
      <vt:lpstr>Issues for Planetary Science</vt:lpstr>
      <vt:lpstr>What about astrology?</vt:lpstr>
      <vt:lpstr>Astrology asks a different type of question than astronomy</vt:lpstr>
      <vt:lpstr>Does astrology have scientific validity?</vt:lpstr>
      <vt:lpstr>PowerPoint Presentation</vt:lpstr>
      <vt:lpstr>What have we learned?</vt:lpstr>
      <vt:lpstr>Light: The Main Points</vt:lpstr>
      <vt:lpstr>Light and Matter: Outline</vt:lpstr>
      <vt:lpstr>How do we experience light?</vt:lpstr>
      <vt:lpstr>How do light and matter interact?</vt:lpstr>
      <vt:lpstr>Reflection and Scattering</vt:lpstr>
      <vt:lpstr>Interactions of Light with Matter</vt:lpstr>
      <vt:lpstr>What is light?</vt:lpstr>
      <vt:lpstr>What is light?</vt:lpstr>
      <vt:lpstr>Light can be described as a wave</vt:lpstr>
      <vt:lpstr>PowerPoint Presentation</vt:lpstr>
      <vt:lpstr>PowerPoint Presentation</vt:lpstr>
      <vt:lpstr>Relation between frequency and wavelength of a light wave</vt:lpstr>
      <vt:lpstr>Units of frequency and wavelength</vt:lpstr>
      <vt:lpstr>Units used for wavelength</vt:lpstr>
      <vt:lpstr>Doppler shift: a moving object can change frequency of emitted or reflected waves</vt:lpstr>
      <vt:lpstr>PowerPoint Presentation</vt:lpstr>
      <vt:lpstr>Doppler shift: a moving object can change frequency of emitted or reflected waves</vt:lpstr>
      <vt:lpstr>Size of Doppler shift depends on speed v </vt:lpstr>
      <vt:lpstr>Example of Doppler shift</vt:lpstr>
      <vt:lpstr>Extrasolar planets: one method of detection relies on Doppler shift</vt:lpstr>
      <vt:lpstr>Concept Question</vt:lpstr>
      <vt:lpstr>Light as a particle: photons</vt:lpstr>
      <vt:lpstr>Distinguish between light energy and light intensity</vt:lpstr>
      <vt:lpstr>Visible light is only a small fraction of the electromagnetic spectrum</vt:lpstr>
      <vt:lpstr>Jupiter at many wavelengths: Each tells us something different about the planet</vt:lpstr>
      <vt:lpstr>What have we learned?</vt:lpstr>
      <vt:lpstr>Properties of Matter</vt:lpstr>
      <vt:lpstr>Atomic structure</vt:lpstr>
      <vt:lpstr>What is the smallest-structure of matter? </vt:lpstr>
      <vt:lpstr>Atomic Number and Mass </vt:lpstr>
      <vt:lpstr>Atomic Terminology </vt:lpstr>
      <vt:lpstr>Solids, liquids, gases are different phases of matter</vt:lpstr>
      <vt:lpstr>Properties of Matter</vt:lpstr>
      <vt:lpstr>All three phases have random motions</vt:lpstr>
      <vt:lpstr>PowerPoint Presentation</vt:lpstr>
      <vt:lpstr>Phase Changes: Terminology</vt:lpstr>
      <vt:lpstr>Phases and Pressure</vt:lpstr>
      <vt:lpstr>Phase Diagram: plots pressure against temperature</vt:lpstr>
      <vt:lpstr>Phase Diagram: plots pressure against temperature</vt:lpstr>
      <vt:lpstr>Concept Question</vt:lpstr>
      <vt:lpstr>How can light tell us about the physical conditions of its source?</vt:lpstr>
      <vt:lpstr>Emission of light by an atom</vt:lpstr>
      <vt:lpstr>Absorption of light by an atom</vt:lpstr>
      <vt:lpstr>Emission and absorption lines</vt:lpstr>
      <vt:lpstr>Scans of a spectrum</vt:lpstr>
      <vt:lpstr>Doppler shift of a spectrum</vt:lpstr>
      <vt:lpstr>Concept Question</vt:lpstr>
      <vt:lpstr>“Blackbody radiation” - spectrum of light emission due to temperature</vt:lpstr>
      <vt:lpstr>Bluer color emitted light means hotter temperature of the matter</vt:lpstr>
      <vt:lpstr>Total flux emitted by a body at temperature T</vt:lpstr>
      <vt:lpstr>Total flux emitted by a body at temperature T</vt:lpstr>
      <vt:lpstr>Wien's Law</vt:lpstr>
      <vt:lpstr>Wavelengths of peak emission, from radio to gamma ray wavelengths</vt:lpstr>
      <vt:lpstr>Concept Question</vt:lpstr>
      <vt:lpstr>Some things you can learn from a spectrum</vt:lpstr>
      <vt:lpstr>Chemical Fingerprints from Emission Lines</vt:lpstr>
      <vt:lpstr>Energy Levels of Molecules</vt:lpstr>
      <vt:lpstr>Energy Levels of Molecules</vt:lpstr>
      <vt:lpstr>What is this object?</vt:lpstr>
      <vt:lpstr>What is this object?</vt:lpstr>
      <vt:lpstr>What is this object?</vt:lpstr>
      <vt:lpstr>What is this object?</vt:lpstr>
      <vt:lpstr>What is this object?</vt:lpstr>
      <vt:lpstr>Spectral signatures of life on Earth</vt:lpstr>
      <vt:lpstr>PowerPoint Presentation</vt:lpstr>
      <vt:lpstr>The Main Points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No Slide Title</dc:title>
  <dc:creator>Claire Max</dc:creator>
  <cp:keywords/>
  <cp:lastModifiedBy>Claire Max</cp:lastModifiedBy>
  <cp:revision>450</cp:revision>
  <cp:lastPrinted>2014-04-17T06:59:51Z</cp:lastPrinted>
  <dcterms:created xsi:type="dcterms:W3CDTF">2010-10-07T04:51:08Z</dcterms:created>
  <dcterms:modified xsi:type="dcterms:W3CDTF">2014-04-17T07:11:41Z</dcterms:modified>
</cp:coreProperties>
</file>